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58" r:id="rId4"/>
    <p:sldId id="257" r:id="rId5"/>
    <p:sldId id="261" r:id="rId6"/>
    <p:sldId id="274" r:id="rId7"/>
    <p:sldId id="260" r:id="rId8"/>
    <p:sldId id="267" r:id="rId9"/>
    <p:sldId id="277" r:id="rId10"/>
    <p:sldId id="276" r:id="rId11"/>
    <p:sldId id="262" r:id="rId12"/>
    <p:sldId id="264" r:id="rId13"/>
    <p:sldId id="278" r:id="rId14"/>
    <p:sldId id="265" r:id="rId15"/>
    <p:sldId id="268" r:id="rId16"/>
    <p:sldId id="279" r:id="rId17"/>
    <p:sldId id="271" r:id="rId18"/>
    <p:sldId id="280" r:id="rId19"/>
    <p:sldId id="281" r:id="rId20"/>
    <p:sldId id="283" r:id="rId21"/>
    <p:sldId id="270" r:id="rId22"/>
    <p:sldId id="275" r:id="rId23"/>
  </p:sldIdLst>
  <p:sldSz cx="18288000" cy="10287000"/>
  <p:notesSz cx="6858000" cy="9144000"/>
  <p:embeddedFontLst>
    <p:embeddedFont>
      <p:font typeface="Core Bandi Face" panose="020B0604020202020204" charset="-127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fornian FB" panose="0207040306080B030204" pitchFamily="18" charset="0"/>
      <p:regular r:id="rId30"/>
      <p:bold r:id="rId31"/>
      <p:italic r:id="rId32"/>
    </p:embeddedFont>
    <p:embeddedFont>
      <p:font typeface="Cooper Black" panose="0208090404030B020404" pitchFamily="18" charset="0"/>
      <p:regular r:id="rId33"/>
    </p:embeddedFont>
    <p:embeddedFont>
      <p:font typeface="Crimson Pro" panose="020B0604020202020204" charset="0"/>
      <p:regular r:id="rId34"/>
    </p:embeddedFont>
    <p:embeddedFont>
      <p:font typeface="Crimson Pro Bold" panose="020B0604020202020204" charset="0"/>
      <p:regular r:id="rId35"/>
    </p:embeddedFont>
    <p:embeddedFont>
      <p:font typeface="Crimson Pro Heavy" panose="020B0604020202020204" charset="0"/>
      <p:regular r:id="rId36"/>
    </p:embeddedFont>
    <p:embeddedFont>
      <p:font typeface="Tw Cen MT Condensed Extra Bold" panose="020B0803020202020204" pitchFamily="34" charset="0"/>
      <p:regular r:id="rId37"/>
    </p:embeddedFont>
    <p:embeddedFont>
      <p:font typeface="Was DokrakNP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11" y="-36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122BE-3D57-48F1-9A98-ED15743FB389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C8B63-BB85-40B3-B834-B23C9E505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81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C8B63-BB85-40B3-B834-B23C9E505A4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778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C8B63-BB85-40B3-B834-B23C9E505A4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C8B63-BB85-40B3-B834-B23C9E505A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46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C8B63-BB85-40B3-B834-B23C9E505A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5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8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2.sv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2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3.png"/><Relationship Id="rId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48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1790701"/>
            <a:ext cx="19823763" cy="14368111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2"/>
          <p:cNvSpPr/>
          <p:nvPr/>
        </p:nvSpPr>
        <p:spPr>
          <a:xfrm rot="14259619">
            <a:off x="15287069" y="-1422447"/>
            <a:ext cx="3982552" cy="5240200"/>
          </a:xfrm>
          <a:custGeom>
            <a:avLst/>
            <a:gdLst/>
            <a:ahLst/>
            <a:cxnLst/>
            <a:rect l="l" t="t" r="r" b="b"/>
            <a:pathLst>
              <a:path w="3982552" h="5240200">
                <a:moveTo>
                  <a:pt x="0" y="0"/>
                </a:moveTo>
                <a:lnTo>
                  <a:pt x="3982552" y="0"/>
                </a:lnTo>
                <a:lnTo>
                  <a:pt x="3982552" y="5240200"/>
                </a:lnTo>
                <a:lnTo>
                  <a:pt x="0" y="52402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9"/>
          <p:cNvSpPr/>
          <p:nvPr/>
        </p:nvSpPr>
        <p:spPr>
          <a:xfrm>
            <a:off x="1441086" y="-152400"/>
            <a:ext cx="14839266" cy="10439400"/>
          </a:xfrm>
          <a:custGeom>
            <a:avLst/>
            <a:gdLst/>
            <a:ahLst/>
            <a:cxnLst/>
            <a:rect l="l" t="t" r="r" b="b"/>
            <a:pathLst>
              <a:path w="11086494" h="8508378">
                <a:moveTo>
                  <a:pt x="0" y="0"/>
                </a:moveTo>
                <a:lnTo>
                  <a:pt x="11086494" y="0"/>
                </a:lnTo>
                <a:lnTo>
                  <a:pt x="11086494" y="8508378"/>
                </a:lnTo>
                <a:lnTo>
                  <a:pt x="0" y="8508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9440"/>
            </a:stretch>
          </a:blipFill>
        </p:spPr>
      </p:sp>
      <p:sp>
        <p:nvSpPr>
          <p:cNvPr id="20" name="TextBox 10"/>
          <p:cNvSpPr txBox="1"/>
          <p:nvPr/>
        </p:nvSpPr>
        <p:spPr>
          <a:xfrm>
            <a:off x="2362200" y="2507603"/>
            <a:ext cx="12639940" cy="25150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000"/>
              </a:lnSpc>
            </a:pP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Thiết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kế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phần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mềm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dựa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trên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mã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nguồn</a:t>
            </a:r>
            <a:r>
              <a:rPr lang="en-US" sz="80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8000" b="1" dirty="0" err="1">
                <a:solidFill>
                  <a:schemeClr val="accent6">
                    <a:lumMod val="50000"/>
                  </a:schemeClr>
                </a:solidFill>
              </a:rPr>
              <a:t>mở</a:t>
            </a:r>
            <a:endParaRPr lang="en-US" sz="8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4723507" y="5853037"/>
            <a:ext cx="9532692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GV: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Th.S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Ph</a:t>
            </a:r>
            <a:r>
              <a:rPr lang="en-US" sz="4500" b="1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ạ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m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Th</a:t>
            </a:r>
            <a:r>
              <a:rPr lang="en-US" sz="4500" b="1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ị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Qu</a:t>
            </a:r>
            <a:r>
              <a:rPr lang="en-US" sz="4500" b="1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anose="0208090404030B020404" pitchFamily="18" charset="0"/>
              </a:rPr>
              <a:t>ỳ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nh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Trang</a:t>
            </a:r>
            <a:b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</a:b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Trình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bày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: </a:t>
            </a:r>
            <a:r>
              <a:rPr lang="en-US" sz="4500" dirty="0" err="1">
                <a:solidFill>
                  <a:srgbClr val="5D3D2F"/>
                </a:solidFill>
                <a:latin typeface="Cooper Black" panose="0208090404030B020404" pitchFamily="18" charset="0"/>
              </a:rPr>
              <a:t>Nhóm</a:t>
            </a:r>
            <a:r>
              <a:rPr lang="en-US" sz="4500" dirty="0">
                <a:solidFill>
                  <a:srgbClr val="5D3D2F"/>
                </a:solidFill>
                <a:latin typeface="Cooper Black" panose="0208090404030B020404" pitchFamily="18" charset="0"/>
              </a:rPr>
              <a:t> 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7426" y="430154"/>
            <a:ext cx="16611600" cy="2241242"/>
          </a:xfrm>
          <a:custGeom>
            <a:avLst/>
            <a:gdLst/>
            <a:ahLst/>
            <a:cxnLst/>
            <a:rect l="l" t="t" r="r" b="b"/>
            <a:pathLst>
              <a:path w="6599978" h="2241242">
                <a:moveTo>
                  <a:pt x="0" y="0"/>
                </a:moveTo>
                <a:lnTo>
                  <a:pt x="6599978" y="0"/>
                </a:lnTo>
                <a:lnTo>
                  <a:pt x="6599978" y="2241243"/>
                </a:lnTo>
                <a:lnTo>
                  <a:pt x="0" y="2241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370186">
            <a:off x="-417751" y="-556502"/>
            <a:ext cx="2448850" cy="2527846"/>
          </a:xfrm>
          <a:custGeom>
            <a:avLst/>
            <a:gdLst/>
            <a:ahLst/>
            <a:cxnLst/>
            <a:rect l="l" t="t" r="r" b="b"/>
            <a:pathLst>
              <a:path w="2448850" h="2527846">
                <a:moveTo>
                  <a:pt x="0" y="0"/>
                </a:moveTo>
                <a:lnTo>
                  <a:pt x="2448850" y="0"/>
                </a:lnTo>
                <a:lnTo>
                  <a:pt x="2448850" y="2527845"/>
                </a:lnTo>
                <a:lnTo>
                  <a:pt x="0" y="2527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962292" y="782258"/>
            <a:ext cx="14672939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7800" dirty="0" err="1">
                <a:solidFill>
                  <a:srgbClr val="5E4840"/>
                </a:solidFill>
                <a:latin typeface="Crimson Pro Heavy"/>
              </a:rPr>
              <a:t>Một</a:t>
            </a:r>
            <a:r>
              <a:rPr lang="en-US" sz="7800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7800" dirty="0" err="1">
                <a:solidFill>
                  <a:srgbClr val="5E4840"/>
                </a:solidFill>
                <a:latin typeface="Crimson Pro Heavy"/>
              </a:rPr>
              <a:t>số</a:t>
            </a:r>
            <a:r>
              <a:rPr lang="en-US" sz="7800" dirty="0">
                <a:solidFill>
                  <a:srgbClr val="5E4840"/>
                </a:solidFill>
                <a:latin typeface="Crimson Pro Heavy"/>
              </a:rPr>
              <a:t> project </a:t>
            </a:r>
            <a:r>
              <a:rPr lang="en-US" sz="7800" dirty="0" err="1">
                <a:solidFill>
                  <a:srgbClr val="5E4840"/>
                </a:solidFill>
                <a:latin typeface="Crimson Pro Heavy"/>
              </a:rPr>
              <a:t>nổi</a:t>
            </a:r>
            <a:r>
              <a:rPr lang="en-US" sz="7800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7800" dirty="0" err="1">
                <a:solidFill>
                  <a:srgbClr val="5E4840"/>
                </a:solidFill>
                <a:latin typeface="Crimson Pro Heavy"/>
              </a:rPr>
              <a:t>tiếng</a:t>
            </a:r>
            <a:r>
              <a:rPr lang="en-US" sz="7800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7800" dirty="0" err="1">
                <a:solidFill>
                  <a:srgbClr val="5E4840"/>
                </a:solidFill>
                <a:latin typeface="Crimson Pro Heavy"/>
              </a:rPr>
              <a:t>sử</a:t>
            </a:r>
            <a:r>
              <a:rPr lang="en-US" sz="7800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7800" dirty="0" err="1">
                <a:solidFill>
                  <a:srgbClr val="5E4840"/>
                </a:solidFill>
                <a:latin typeface="Crimson Pro Heavy"/>
              </a:rPr>
              <a:t>dụng</a:t>
            </a:r>
            <a:r>
              <a:rPr lang="en-US" sz="7800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7800" dirty="0" err="1">
                <a:solidFill>
                  <a:srgbClr val="5E4840"/>
                </a:solidFill>
                <a:latin typeface="Crimson Pro Heavy"/>
              </a:rPr>
              <a:t>TensorFlow</a:t>
            </a:r>
            <a:endParaRPr lang="en-US" sz="7800" dirty="0">
              <a:solidFill>
                <a:srgbClr val="5E4840"/>
              </a:solidFill>
              <a:latin typeface="Crimson Pro Heavy"/>
            </a:endParaRPr>
          </a:p>
        </p:txBody>
      </p:sp>
      <p:sp>
        <p:nvSpPr>
          <p:cNvPr id="7" name="AutoShape 7"/>
          <p:cNvSpPr/>
          <p:nvPr/>
        </p:nvSpPr>
        <p:spPr>
          <a:xfrm>
            <a:off x="-810112" y="3695700"/>
            <a:ext cx="20061513" cy="0"/>
          </a:xfrm>
          <a:prstGeom prst="line">
            <a:avLst/>
          </a:prstGeom>
          <a:ln w="571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4331596" y="3487629"/>
            <a:ext cx="502056" cy="50205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146050"/>
              <a:ext cx="5588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21763" y="3481216"/>
            <a:ext cx="502056" cy="50205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146050"/>
              <a:ext cx="5588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911930" y="3418975"/>
            <a:ext cx="502056" cy="50205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27000" y="146050"/>
              <a:ext cx="558800" cy="539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flipH="1">
            <a:off x="1504658" y="4492572"/>
            <a:ext cx="4401333" cy="5299127"/>
          </a:xfrm>
          <a:custGeom>
            <a:avLst/>
            <a:gdLst/>
            <a:ahLst/>
            <a:cxnLst/>
            <a:rect l="l" t="t" r="r" b="b"/>
            <a:pathLst>
              <a:path w="4401333" h="3107986">
                <a:moveTo>
                  <a:pt x="4401334" y="0"/>
                </a:moveTo>
                <a:lnTo>
                  <a:pt x="0" y="0"/>
                </a:lnTo>
                <a:lnTo>
                  <a:pt x="0" y="3107985"/>
                </a:lnTo>
                <a:lnTo>
                  <a:pt x="4401334" y="3107985"/>
                </a:lnTo>
                <a:lnTo>
                  <a:pt x="4401334" y="0"/>
                </a:lnTo>
                <a:close/>
              </a:path>
            </a:pathLst>
          </a:custGeom>
          <a:blipFill>
            <a:blip r:embed="rId5"/>
            <a:stretch>
              <a:fillRect l="-15554" t="-40178" r="-15554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681927" y="4685539"/>
            <a:ext cx="4046793" cy="459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vi-VN" sz="3100" dirty="0">
                <a:solidFill>
                  <a:srgbClr val="5E4840"/>
                </a:solidFill>
                <a:latin typeface="Crimson Pro"/>
              </a:rPr>
              <a:t>Phân loại ung thư da – Dermatologist-level classification of skin cancer with deep neural networks (Esteva et al., Nature 2017)</a:t>
            </a:r>
            <a:endParaRPr lang="en-US" sz="3100" dirty="0">
              <a:solidFill>
                <a:srgbClr val="5E4840"/>
              </a:solidFill>
              <a:latin typeface="Crimson Pro"/>
            </a:endParaRPr>
          </a:p>
        </p:txBody>
      </p:sp>
      <p:sp>
        <p:nvSpPr>
          <p:cNvPr id="19" name="Freeform 19"/>
          <p:cNvSpPr/>
          <p:nvPr/>
        </p:nvSpPr>
        <p:spPr>
          <a:xfrm flipH="1">
            <a:off x="7303109" y="4492572"/>
            <a:ext cx="4401333" cy="5299127"/>
          </a:xfrm>
          <a:custGeom>
            <a:avLst/>
            <a:gdLst/>
            <a:ahLst/>
            <a:cxnLst/>
            <a:rect l="l" t="t" r="r" b="b"/>
            <a:pathLst>
              <a:path w="4401333" h="3107986">
                <a:moveTo>
                  <a:pt x="4401334" y="0"/>
                </a:moveTo>
                <a:lnTo>
                  <a:pt x="0" y="0"/>
                </a:lnTo>
                <a:lnTo>
                  <a:pt x="0" y="3107985"/>
                </a:lnTo>
                <a:lnTo>
                  <a:pt x="4401334" y="3107985"/>
                </a:lnTo>
                <a:lnTo>
                  <a:pt x="4401334" y="0"/>
                </a:lnTo>
                <a:close/>
              </a:path>
            </a:pathLst>
          </a:custGeom>
          <a:blipFill>
            <a:blip r:embed="rId5"/>
            <a:stretch>
              <a:fillRect l="-15554" t="-40178" r="-15554"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7404083" y="4631893"/>
            <a:ext cx="4046793" cy="3334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3100" dirty="0" err="1">
                <a:solidFill>
                  <a:srgbClr val="5E4840"/>
                </a:solidFill>
                <a:latin typeface="Crimson Pro"/>
              </a:rPr>
              <a:t>WaveNet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vi-VN" sz="3100" dirty="0">
                <a:solidFill>
                  <a:srgbClr val="5E4840"/>
                </a:solidFill>
                <a:latin typeface="Crimson Pro"/>
              </a:rPr>
              <a:t>–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100" dirty="0" err="1">
                <a:solidFill>
                  <a:srgbClr val="5E4840"/>
                </a:solidFill>
                <a:latin typeface="Crimson Pro"/>
              </a:rPr>
              <a:t>chuyển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100" dirty="0" err="1">
                <a:solidFill>
                  <a:srgbClr val="5E4840"/>
                </a:solidFill>
                <a:latin typeface="Crimson Pro"/>
              </a:rPr>
              <a:t>văn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100" dirty="0" err="1">
                <a:solidFill>
                  <a:srgbClr val="5E4840"/>
                </a:solidFill>
                <a:latin typeface="Crimson Pro"/>
              </a:rPr>
              <a:t>bản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100" dirty="0" err="1">
                <a:solidFill>
                  <a:srgbClr val="5E4840"/>
                </a:solidFill>
                <a:latin typeface="Crimson Pro"/>
              </a:rPr>
              <a:t>thành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100" dirty="0" err="1">
                <a:solidFill>
                  <a:srgbClr val="5E4840"/>
                </a:solidFill>
                <a:latin typeface="Crimson Pro"/>
              </a:rPr>
              <a:t>giọng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100" dirty="0" err="1">
                <a:solidFill>
                  <a:srgbClr val="5E4840"/>
                </a:solidFill>
                <a:latin typeface="Crimson Pro"/>
              </a:rPr>
              <a:t>nói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: A generative model for raw audio (Oord et al., 2016)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12703190" y="4498952"/>
            <a:ext cx="4401333" cy="5292747"/>
          </a:xfrm>
          <a:custGeom>
            <a:avLst/>
            <a:gdLst/>
            <a:ahLst/>
            <a:cxnLst/>
            <a:rect l="l" t="t" r="r" b="b"/>
            <a:pathLst>
              <a:path w="4401333" h="3107986">
                <a:moveTo>
                  <a:pt x="4401334" y="0"/>
                </a:moveTo>
                <a:lnTo>
                  <a:pt x="0" y="0"/>
                </a:lnTo>
                <a:lnTo>
                  <a:pt x="0" y="3107985"/>
                </a:lnTo>
                <a:lnTo>
                  <a:pt x="4401334" y="3107985"/>
                </a:lnTo>
                <a:lnTo>
                  <a:pt x="4401334" y="0"/>
                </a:lnTo>
                <a:close/>
              </a:path>
            </a:pathLst>
          </a:custGeom>
          <a:blipFill>
            <a:blip r:embed="rId5"/>
            <a:stretch>
              <a:fillRect l="-15554" t="-40178" r="-15554"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880460" y="4792936"/>
            <a:ext cx="4046793" cy="260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3100" dirty="0" err="1">
                <a:solidFill>
                  <a:srgbClr val="5E4840"/>
                </a:solidFill>
                <a:latin typeface="Crimson Pro"/>
              </a:rPr>
              <a:t>Vẽ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100" dirty="0" err="1">
                <a:solidFill>
                  <a:srgbClr val="5E4840"/>
                </a:solidFill>
                <a:latin typeface="Crimson Pro"/>
              </a:rPr>
              <a:t>hình</a:t>
            </a:r>
            <a:r>
              <a:rPr lang="en-US" sz="3100" dirty="0">
                <a:solidFill>
                  <a:srgbClr val="5E4840"/>
                </a:solidFill>
                <a:latin typeface="Crimson Pro"/>
              </a:rPr>
              <a:t> – Draw Together with a Neural Network (Ha et al., 2017)</a:t>
            </a:r>
          </a:p>
        </p:txBody>
      </p:sp>
      <p:sp>
        <p:nvSpPr>
          <p:cNvPr id="24" name="Freeform 24"/>
          <p:cNvSpPr/>
          <p:nvPr/>
        </p:nvSpPr>
        <p:spPr>
          <a:xfrm rot="453480">
            <a:off x="-943671" y="7088975"/>
            <a:ext cx="3096711" cy="4338650"/>
          </a:xfrm>
          <a:custGeom>
            <a:avLst/>
            <a:gdLst/>
            <a:ahLst/>
            <a:cxnLst/>
            <a:rect l="l" t="t" r="r" b="b"/>
            <a:pathLst>
              <a:path w="3096711" h="4338650">
                <a:moveTo>
                  <a:pt x="0" y="0"/>
                </a:moveTo>
                <a:lnTo>
                  <a:pt x="3096711" y="0"/>
                </a:lnTo>
                <a:lnTo>
                  <a:pt x="3096711" y="4338650"/>
                </a:lnTo>
                <a:lnTo>
                  <a:pt x="0" y="43386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19534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0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87802" y="577622"/>
            <a:ext cx="15312396" cy="9131756"/>
          </a:xfrm>
          <a:custGeom>
            <a:avLst/>
            <a:gdLst/>
            <a:ahLst/>
            <a:cxnLst/>
            <a:rect l="l" t="t" r="r" b="b"/>
            <a:pathLst>
              <a:path w="15312396" h="9131756">
                <a:moveTo>
                  <a:pt x="0" y="0"/>
                </a:moveTo>
                <a:lnTo>
                  <a:pt x="15312396" y="0"/>
                </a:lnTo>
                <a:lnTo>
                  <a:pt x="15312396" y="9131756"/>
                </a:lnTo>
                <a:lnTo>
                  <a:pt x="0" y="9131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886200" y="555556"/>
            <a:ext cx="10287000" cy="3017227"/>
            <a:chOff x="0" y="0"/>
            <a:chExt cx="1362560" cy="8687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62560" cy="868752"/>
            </a:xfrm>
            <a:custGeom>
              <a:avLst/>
              <a:gdLst/>
              <a:ahLst/>
              <a:cxnLst/>
              <a:rect l="l" t="t" r="r" b="b"/>
              <a:pathLst>
                <a:path w="1362560" h="868752">
                  <a:moveTo>
                    <a:pt x="681280" y="0"/>
                  </a:moveTo>
                  <a:cubicBezTo>
                    <a:pt x="305019" y="0"/>
                    <a:pt x="0" y="194477"/>
                    <a:pt x="0" y="434376"/>
                  </a:cubicBezTo>
                  <a:cubicBezTo>
                    <a:pt x="0" y="674275"/>
                    <a:pt x="305019" y="868752"/>
                    <a:pt x="681280" y="868752"/>
                  </a:cubicBezTo>
                  <a:cubicBezTo>
                    <a:pt x="1057541" y="868752"/>
                    <a:pt x="1362560" y="674275"/>
                    <a:pt x="1362560" y="434376"/>
                  </a:cubicBezTo>
                  <a:cubicBezTo>
                    <a:pt x="1362560" y="194477"/>
                    <a:pt x="1057541" y="0"/>
                    <a:pt x="681280" y="0"/>
                  </a:cubicBezTo>
                  <a:close/>
                </a:path>
              </a:pathLst>
            </a:custGeom>
            <a:solidFill>
              <a:srgbClr val="B3775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47832" tIns="47832" rIns="47832" bIns="47832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3408699" y="6674231"/>
            <a:ext cx="11470601" cy="2132879"/>
          </a:xfrm>
          <a:custGeom>
            <a:avLst/>
            <a:gdLst/>
            <a:ahLst/>
            <a:cxnLst/>
            <a:rect l="l" t="t" r="r" b="b"/>
            <a:pathLst>
              <a:path w="12089817" h="2462351">
                <a:moveTo>
                  <a:pt x="0" y="0"/>
                </a:moveTo>
                <a:lnTo>
                  <a:pt x="12089817" y="0"/>
                </a:lnTo>
                <a:lnTo>
                  <a:pt x="12089817" y="2462350"/>
                </a:lnTo>
                <a:lnTo>
                  <a:pt x="0" y="24623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0450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95797" y="1083518"/>
            <a:ext cx="7958500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06"/>
              </a:lnSpc>
            </a:pPr>
            <a:r>
              <a:rPr lang="en-US" sz="9147" dirty="0">
                <a:solidFill>
                  <a:srgbClr val="F2EDE7"/>
                </a:solidFill>
                <a:latin typeface="Tw Cen MT Condensed Extra Bold" panose="020B0803020202020204" pitchFamily="34" charset="0"/>
              </a:rPr>
              <a:t>2. </a:t>
            </a:r>
            <a:r>
              <a:rPr lang="en-US" sz="9147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Cách</a:t>
            </a:r>
            <a:r>
              <a:rPr lang="en-US" sz="9147" dirty="0">
                <a:solidFill>
                  <a:srgbClr val="F2EDE7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9147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s</a:t>
            </a:r>
            <a:r>
              <a:rPr lang="en-US" sz="9147" b="1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ử</a:t>
            </a:r>
            <a:r>
              <a:rPr lang="en-US" sz="9147" dirty="0">
                <a:solidFill>
                  <a:srgbClr val="F2EDE7"/>
                </a:solidFill>
                <a:latin typeface="Tw Cen MT Condensed Extra Bold" panose="020B0803020202020204" pitchFamily="34" charset="0"/>
              </a:rPr>
              <a:t> </a:t>
            </a:r>
            <a:r>
              <a:rPr lang="en-US" sz="9147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d</a:t>
            </a:r>
            <a:r>
              <a:rPr lang="en-US" sz="9147" b="1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ụ</a:t>
            </a:r>
            <a:r>
              <a:rPr lang="en-US" sz="9147" dirty="0" err="1">
                <a:solidFill>
                  <a:srgbClr val="F2EDE7"/>
                </a:solidFill>
                <a:latin typeface="Tw Cen MT Condensed Extra Bold" panose="020B0803020202020204" pitchFamily="34" charset="0"/>
              </a:rPr>
              <a:t>ng</a:t>
            </a:r>
            <a:endParaRPr lang="en-US" sz="9147" dirty="0">
              <a:solidFill>
                <a:srgbClr val="F2EDE7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3200400" y="3887012"/>
            <a:ext cx="12573000" cy="53091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620"/>
              </a:lnSpc>
              <a:spcBef>
                <a:spcPct val="0"/>
              </a:spcBef>
            </a:pP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2.1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Khai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thư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viện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 lvl="0">
              <a:lnSpc>
                <a:spcPts val="4620"/>
              </a:lnSpc>
              <a:spcBef>
                <a:spcPct val="0"/>
              </a:spcBef>
            </a:pPr>
            <a:r>
              <a:rPr lang="en-US" sz="4000" dirty="0" err="1"/>
              <a:t>Trước</a:t>
            </a:r>
            <a:r>
              <a:rPr lang="en-US" sz="4000" dirty="0"/>
              <a:t> </a:t>
            </a:r>
            <a:r>
              <a:rPr lang="en-US" sz="4000" dirty="0" err="1"/>
              <a:t>khi</a:t>
            </a:r>
            <a:r>
              <a:rPr lang="en-US" sz="4000" dirty="0"/>
              <a:t> </a:t>
            </a:r>
            <a:r>
              <a:rPr lang="en-US" sz="4000" dirty="0" err="1"/>
              <a:t>sử</a:t>
            </a:r>
            <a:r>
              <a:rPr lang="en-US" sz="4000" dirty="0"/>
              <a:t> </a:t>
            </a:r>
            <a:r>
              <a:rPr lang="en-US" sz="4000" dirty="0" err="1"/>
              <a:t>dụng</a:t>
            </a:r>
            <a:r>
              <a:rPr lang="en-US" sz="4000" dirty="0"/>
              <a:t> </a:t>
            </a:r>
            <a:r>
              <a:rPr lang="en-US" sz="4000" dirty="0" err="1"/>
              <a:t>thư</a:t>
            </a:r>
            <a:r>
              <a:rPr lang="en-US" sz="4000" dirty="0"/>
              <a:t> </a:t>
            </a:r>
            <a:r>
              <a:rPr lang="en-US" sz="4000" dirty="0" err="1"/>
              <a:t>viện</a:t>
            </a:r>
            <a:r>
              <a:rPr lang="en-US" sz="4000" dirty="0"/>
              <a:t> </a:t>
            </a:r>
            <a:r>
              <a:rPr lang="en-US" sz="4000" dirty="0" err="1"/>
              <a:t>TensorFlow</a:t>
            </a:r>
            <a:r>
              <a:rPr lang="en-US" sz="4000" dirty="0"/>
              <a:t>, </a:t>
            </a:r>
            <a:r>
              <a:rPr lang="en-US" sz="4000" dirty="0" err="1"/>
              <a:t>cần</a:t>
            </a:r>
            <a:r>
              <a:rPr lang="en-US" sz="4000" dirty="0"/>
              <a:t> </a:t>
            </a:r>
            <a:r>
              <a:rPr lang="en-US" sz="4000" dirty="0" err="1"/>
              <a:t>cài</a:t>
            </a:r>
            <a:r>
              <a:rPr lang="en-US" sz="4000" dirty="0"/>
              <a:t> </a:t>
            </a:r>
            <a:r>
              <a:rPr lang="en-US" sz="4000" dirty="0" err="1"/>
              <a:t>đặt</a:t>
            </a:r>
            <a:r>
              <a:rPr lang="en-US" sz="4000" dirty="0"/>
              <a:t> </a:t>
            </a:r>
            <a:r>
              <a:rPr lang="en-US" sz="4000" dirty="0" err="1"/>
              <a:t>thư</a:t>
            </a:r>
            <a:r>
              <a:rPr lang="en-US" sz="4000" dirty="0"/>
              <a:t> </a:t>
            </a:r>
            <a:r>
              <a:rPr lang="en-US" sz="4000" dirty="0" err="1"/>
              <a:t>viện</a:t>
            </a:r>
            <a:r>
              <a:rPr lang="en-US" sz="4000" dirty="0"/>
              <a:t>:</a:t>
            </a:r>
          </a:p>
          <a:p>
            <a:pPr marL="571500" lvl="0" indent="-571500">
              <a:lnSpc>
                <a:spcPts val="46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rgbClr val="FF0000"/>
                </a:solidFill>
              </a:rPr>
              <a:t>pip install </a:t>
            </a:r>
            <a:r>
              <a:rPr lang="en-US" sz="4000" i="1" dirty="0" err="1">
                <a:solidFill>
                  <a:srgbClr val="FF0000"/>
                </a:solidFill>
              </a:rPr>
              <a:t>tensorflow</a:t>
            </a:r>
            <a:endParaRPr lang="en-US" sz="4000" i="1" dirty="0">
              <a:solidFill>
                <a:srgbClr val="FF0000"/>
              </a:solidFill>
            </a:endParaRPr>
          </a:p>
          <a:p>
            <a:pPr lvl="0">
              <a:lnSpc>
                <a:spcPts val="4620"/>
              </a:lnSpc>
              <a:spcBef>
                <a:spcPct val="0"/>
              </a:spcBef>
            </a:pPr>
            <a:r>
              <a:rPr lang="en-US" sz="4000" dirty="0" err="1"/>
              <a:t>Nếu</a:t>
            </a:r>
            <a:r>
              <a:rPr lang="en-US" sz="4000" dirty="0"/>
              <a:t> </a:t>
            </a:r>
            <a:r>
              <a:rPr lang="en-US" sz="4000" dirty="0" err="1"/>
              <a:t>sử</a:t>
            </a:r>
            <a:r>
              <a:rPr lang="en-US" sz="4000" dirty="0"/>
              <a:t> </a:t>
            </a:r>
            <a:r>
              <a:rPr lang="en-US" sz="4000" dirty="0" err="1"/>
              <a:t>dụng</a:t>
            </a:r>
            <a:r>
              <a:rPr lang="en-US" sz="4000" dirty="0"/>
              <a:t> GPU </a:t>
            </a:r>
            <a:r>
              <a:rPr lang="en-US" sz="4000" dirty="0" err="1"/>
              <a:t>để</a:t>
            </a:r>
            <a:r>
              <a:rPr lang="en-US" sz="4000" dirty="0"/>
              <a:t> </a:t>
            </a:r>
            <a:r>
              <a:rPr lang="en-US" sz="4000" dirty="0" err="1"/>
              <a:t>tăng</a:t>
            </a:r>
            <a:r>
              <a:rPr lang="en-US" sz="4000" dirty="0"/>
              <a:t> </a:t>
            </a:r>
            <a:r>
              <a:rPr lang="en-US" sz="4000" dirty="0" err="1"/>
              <a:t>tốc</a:t>
            </a:r>
            <a:r>
              <a:rPr lang="en-US" sz="4000" dirty="0"/>
              <a:t> </a:t>
            </a:r>
            <a:r>
              <a:rPr lang="en-US" sz="4000" dirty="0" err="1"/>
              <a:t>quá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r>
              <a:rPr lang="en-US" sz="4000" dirty="0"/>
              <a:t> </a:t>
            </a:r>
            <a:r>
              <a:rPr lang="en-US" sz="4000" dirty="0" err="1"/>
              <a:t>huấn</a:t>
            </a:r>
            <a:r>
              <a:rPr lang="en-US" sz="4000" dirty="0"/>
              <a:t> </a:t>
            </a:r>
            <a:r>
              <a:rPr lang="en-US" sz="4000" dirty="0" err="1"/>
              <a:t>luyện</a:t>
            </a:r>
            <a:r>
              <a:rPr lang="en-US" sz="4000" dirty="0"/>
              <a:t>, </a:t>
            </a:r>
            <a:r>
              <a:rPr lang="en-US" sz="4000" dirty="0" err="1"/>
              <a:t>có</a:t>
            </a:r>
            <a:r>
              <a:rPr lang="en-US" sz="4000" dirty="0"/>
              <a:t> </a:t>
            </a:r>
            <a:r>
              <a:rPr lang="en-US" sz="4000" dirty="0" err="1"/>
              <a:t>thể</a:t>
            </a:r>
            <a:r>
              <a:rPr lang="en-US" sz="4000" dirty="0"/>
              <a:t> </a:t>
            </a:r>
            <a:r>
              <a:rPr lang="en-US" sz="4000" dirty="0" err="1"/>
              <a:t>cài</a:t>
            </a:r>
            <a:r>
              <a:rPr lang="en-US" sz="4000" dirty="0"/>
              <a:t> </a:t>
            </a:r>
            <a:r>
              <a:rPr lang="en-US" sz="4000" dirty="0" err="1"/>
              <a:t>đặt</a:t>
            </a:r>
            <a:r>
              <a:rPr lang="en-US" sz="4000" dirty="0"/>
              <a:t> TensorFlow-GPU.</a:t>
            </a:r>
          </a:p>
          <a:p>
            <a:pPr marL="571500" lvl="0" indent="-571500">
              <a:lnSpc>
                <a:spcPts val="46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rgbClr val="FF0000"/>
                </a:solidFill>
              </a:rPr>
              <a:t>pip install </a:t>
            </a:r>
            <a:r>
              <a:rPr lang="en-US" sz="4000" i="1" dirty="0" err="1">
                <a:solidFill>
                  <a:srgbClr val="FF0000"/>
                </a:solidFill>
              </a:rPr>
              <a:t>tensorflow-gpu</a:t>
            </a:r>
            <a:endParaRPr lang="en-US" sz="4000" dirty="0">
              <a:solidFill>
                <a:srgbClr val="FF0000"/>
              </a:solidFill>
            </a:endParaRPr>
          </a:p>
          <a:p>
            <a:pPr lvl="0">
              <a:lnSpc>
                <a:spcPts val="4620"/>
              </a:lnSpc>
              <a:spcBef>
                <a:spcPct val="0"/>
              </a:spcBef>
            </a:pPr>
            <a:r>
              <a:rPr lang="en-US" sz="4000" dirty="0" err="1"/>
              <a:t>Sử</a:t>
            </a:r>
            <a:r>
              <a:rPr lang="en-US" sz="4000" dirty="0"/>
              <a:t> </a:t>
            </a:r>
            <a:r>
              <a:rPr lang="en-US" sz="4000" dirty="0" err="1"/>
              <a:t>dụng</a:t>
            </a:r>
            <a:r>
              <a:rPr lang="en-US" sz="4000" dirty="0"/>
              <a:t> </a:t>
            </a:r>
            <a:r>
              <a:rPr lang="en-US" sz="4000" dirty="0" err="1"/>
              <a:t>lệnh</a:t>
            </a:r>
            <a:r>
              <a:rPr lang="en-US" sz="4000" dirty="0"/>
              <a:t> ‘import’: </a:t>
            </a:r>
          </a:p>
          <a:p>
            <a:pPr marL="571500" lvl="0" indent="-571500">
              <a:lnSpc>
                <a:spcPts val="462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4000" i="1" dirty="0">
                <a:solidFill>
                  <a:srgbClr val="FF0000"/>
                </a:solidFill>
              </a:rPr>
              <a:t>import </a:t>
            </a:r>
            <a:r>
              <a:rPr lang="en-US" sz="4000" i="1" dirty="0" err="1">
                <a:solidFill>
                  <a:srgbClr val="FF0000"/>
                </a:solidFill>
              </a:rPr>
              <a:t>tensorflow</a:t>
            </a:r>
            <a:r>
              <a:rPr lang="en-US" sz="4000" i="1" dirty="0">
                <a:solidFill>
                  <a:srgbClr val="FF0000"/>
                </a:solidFill>
              </a:rPr>
              <a:t> as </a:t>
            </a:r>
            <a:r>
              <a:rPr lang="en-US" sz="4000" i="1" dirty="0" err="1">
                <a:solidFill>
                  <a:srgbClr val="FF0000"/>
                </a:solidFill>
              </a:rPr>
              <a:t>tf</a:t>
            </a:r>
            <a:endParaRPr lang="en-US" sz="4000" i="1" dirty="0">
              <a:solidFill>
                <a:srgbClr val="FF0000"/>
              </a:solidFill>
            </a:endParaRPr>
          </a:p>
          <a:p>
            <a:pPr lvl="0">
              <a:lnSpc>
                <a:spcPts val="4620"/>
              </a:lnSpc>
              <a:spcBef>
                <a:spcPct val="0"/>
              </a:spcBef>
            </a:pP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1843" y="829089"/>
            <a:ext cx="14381370" cy="8628822"/>
          </a:xfrm>
          <a:custGeom>
            <a:avLst/>
            <a:gdLst/>
            <a:ahLst/>
            <a:cxnLst/>
            <a:rect l="l" t="t" r="r" b="b"/>
            <a:pathLst>
              <a:path w="14381370" h="8628822">
                <a:moveTo>
                  <a:pt x="0" y="0"/>
                </a:moveTo>
                <a:lnTo>
                  <a:pt x="14381370" y="0"/>
                </a:lnTo>
                <a:lnTo>
                  <a:pt x="14381370" y="8628822"/>
                </a:lnTo>
                <a:lnTo>
                  <a:pt x="0" y="86288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352800" y="1011198"/>
            <a:ext cx="118872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2.2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Một</a:t>
            </a: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số</a:t>
            </a: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lệnh</a:t>
            </a: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và</a:t>
            </a: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hàm</a:t>
            </a: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cơ</a:t>
            </a:r>
            <a:r>
              <a:rPr lang="en-US" sz="7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7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bản</a:t>
            </a:r>
            <a:endParaRPr lang="en-US" sz="7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837186" y="2806561"/>
            <a:ext cx="12210683" cy="5106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Wingdings" panose="05000000000000000000" pitchFamily="2" charset="2"/>
              <a:buChar char="Ø"/>
            </a:pP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Tạo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biến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và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hằng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số</a:t>
            </a:r>
            <a:endParaRPr lang="en-US" sz="4400" spc="-112" dirty="0">
              <a:solidFill>
                <a:srgbClr val="5D3D2F"/>
              </a:solidFill>
              <a:latin typeface="+mj-lt"/>
              <a:ea typeface="Core Bandi Face" panose="020B0604020202020204" charset="-127"/>
            </a:endParaRPr>
          </a:p>
          <a:p>
            <a:pPr lvl="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#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Tạo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biến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có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thể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điều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chỉnh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trong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quá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trình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huấn</a:t>
            </a:r>
            <a:r>
              <a:rPr lang="en-US" sz="4400" spc="-112" dirty="0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  <a:ea typeface="Core Bandi Face" panose="020B0604020202020204" charset="-127"/>
              </a:rPr>
              <a:t>luyện</a:t>
            </a:r>
            <a:endParaRPr lang="en-US" sz="4400" spc="-112" dirty="0">
              <a:solidFill>
                <a:srgbClr val="5D3D2F"/>
              </a:solidFill>
              <a:latin typeface="+mj-lt"/>
              <a:ea typeface="Core Bandi Face" panose="020B0604020202020204" charset="-127"/>
            </a:endParaRPr>
          </a:p>
          <a:p>
            <a:pPr lvl="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400" spc="-112" dirty="0">
                <a:solidFill>
                  <a:srgbClr val="5D3D2F"/>
                </a:solidFill>
                <a:latin typeface="+mj-lt"/>
              </a:rPr>
              <a:t>x =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</a:rPr>
              <a:t>tf.Variable</a:t>
            </a:r>
            <a:r>
              <a:rPr lang="en-US" sz="4400" spc="-112" dirty="0">
                <a:solidFill>
                  <a:srgbClr val="5D3D2F"/>
                </a:solidFill>
                <a:latin typeface="+mj-lt"/>
              </a:rPr>
              <a:t>(3, name =“x”)</a:t>
            </a:r>
          </a:p>
          <a:p>
            <a:pPr lvl="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400" spc="-112" dirty="0">
                <a:solidFill>
                  <a:srgbClr val="5D3D2F"/>
                </a:solidFill>
                <a:latin typeface="+mj-lt"/>
              </a:rPr>
              <a:t>#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</a:rPr>
              <a:t>Tạo</a:t>
            </a:r>
            <a:r>
              <a:rPr lang="en-US" sz="4400" spc="-112" dirty="0">
                <a:solidFill>
                  <a:srgbClr val="5D3D2F"/>
                </a:solidFill>
                <a:latin typeface="+mj-lt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</a:rPr>
              <a:t>một</a:t>
            </a:r>
            <a:r>
              <a:rPr lang="en-US" sz="4400" spc="-112" dirty="0">
                <a:solidFill>
                  <a:srgbClr val="5D3D2F"/>
                </a:solidFill>
                <a:latin typeface="+mj-lt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</a:rPr>
              <a:t>hằng</a:t>
            </a:r>
            <a:r>
              <a:rPr lang="en-US" sz="4400" spc="-112" dirty="0">
                <a:solidFill>
                  <a:srgbClr val="5D3D2F"/>
                </a:solidFill>
                <a:latin typeface="+mj-lt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</a:rPr>
              <a:t>số</a:t>
            </a:r>
            <a:r>
              <a:rPr lang="en-US" sz="4400" spc="-112" dirty="0">
                <a:solidFill>
                  <a:srgbClr val="5D3D2F"/>
                </a:solidFill>
                <a:latin typeface="+mj-lt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</a:rPr>
              <a:t>không</a:t>
            </a:r>
            <a:r>
              <a:rPr lang="en-US" sz="4400" spc="-112" dirty="0">
                <a:solidFill>
                  <a:srgbClr val="5D3D2F"/>
                </a:solidFill>
                <a:latin typeface="+mj-lt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</a:rPr>
              <a:t>thay</a:t>
            </a:r>
            <a:r>
              <a:rPr lang="en-US" sz="4400" spc="-112" dirty="0">
                <a:solidFill>
                  <a:srgbClr val="5D3D2F"/>
                </a:solidFill>
                <a:latin typeface="+mj-lt"/>
              </a:rPr>
              <a:t>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</a:rPr>
              <a:t>đổi</a:t>
            </a:r>
            <a:endParaRPr lang="en-US" sz="4400" spc="-112" dirty="0">
              <a:solidFill>
                <a:srgbClr val="5D3D2F"/>
              </a:solidFill>
              <a:latin typeface="+mj-lt"/>
            </a:endParaRPr>
          </a:p>
          <a:p>
            <a:pPr lvl="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400" spc="-112" dirty="0">
                <a:solidFill>
                  <a:srgbClr val="5D3D2F"/>
                </a:solidFill>
                <a:latin typeface="+mj-lt"/>
              </a:rPr>
              <a:t>y = </a:t>
            </a:r>
            <a:r>
              <a:rPr lang="en-US" sz="4400" spc="-112" dirty="0" err="1">
                <a:solidFill>
                  <a:srgbClr val="5D3D2F"/>
                </a:solidFill>
                <a:latin typeface="+mj-lt"/>
              </a:rPr>
              <a:t>tf.constant</a:t>
            </a:r>
            <a:r>
              <a:rPr lang="en-US" sz="4400" spc="-112" dirty="0">
                <a:solidFill>
                  <a:srgbClr val="5D3D2F"/>
                </a:solidFill>
                <a:latin typeface="+mj-lt"/>
              </a:rPr>
              <a:t>(4, name = “y”)</a:t>
            </a:r>
            <a:endParaRPr lang="vi-VN" sz="4400" spc="-112" dirty="0">
              <a:solidFill>
                <a:srgbClr val="5D3D2F"/>
              </a:solidFill>
              <a:latin typeface="+mj-lt"/>
            </a:endParaRPr>
          </a:p>
          <a:p>
            <a:pPr marL="0" lvl="0" indent="0">
              <a:lnSpc>
                <a:spcPts val="3700"/>
              </a:lnSpc>
              <a:spcBef>
                <a:spcPct val="0"/>
              </a:spcBef>
            </a:pPr>
            <a:endParaRPr lang="en-US" sz="3600" u="none" spc="-112" dirty="0">
              <a:solidFill>
                <a:srgbClr val="5D3D2F"/>
              </a:solidFill>
              <a:latin typeface="Californian FB" panose="0207040306080B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19683" y="289876"/>
            <a:ext cx="12648633" cy="9707249"/>
          </a:xfrm>
          <a:custGeom>
            <a:avLst/>
            <a:gdLst/>
            <a:ahLst/>
            <a:cxnLst/>
            <a:rect l="l" t="t" r="r" b="b"/>
            <a:pathLst>
              <a:path w="12648633" h="9707249">
                <a:moveTo>
                  <a:pt x="0" y="0"/>
                </a:moveTo>
                <a:lnTo>
                  <a:pt x="12648634" y="0"/>
                </a:lnTo>
                <a:lnTo>
                  <a:pt x="12648634" y="9707248"/>
                </a:lnTo>
                <a:lnTo>
                  <a:pt x="0" y="9707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440"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3253285" y="6899606"/>
            <a:ext cx="16230600" cy="5274945"/>
          </a:xfrm>
          <a:custGeom>
            <a:avLst/>
            <a:gdLst/>
            <a:ahLst/>
            <a:cxnLst/>
            <a:rect l="l" t="t" r="r" b="b"/>
            <a:pathLst>
              <a:path w="16230600" h="5274945">
                <a:moveTo>
                  <a:pt x="16230600" y="5274945"/>
                </a:moveTo>
                <a:lnTo>
                  <a:pt x="0" y="5274945"/>
                </a:lnTo>
                <a:lnTo>
                  <a:pt x="0" y="0"/>
                </a:lnTo>
                <a:lnTo>
                  <a:pt x="16230600" y="0"/>
                </a:lnTo>
                <a:lnTo>
                  <a:pt x="16230600" y="527494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057400" y="-2619490"/>
            <a:ext cx="16230600" cy="5274945"/>
          </a:xfrm>
          <a:custGeom>
            <a:avLst/>
            <a:gdLst/>
            <a:ahLst/>
            <a:cxnLst/>
            <a:rect l="l" t="t" r="r" b="b"/>
            <a:pathLst>
              <a:path w="16230600" h="5274945">
                <a:moveTo>
                  <a:pt x="0" y="0"/>
                </a:moveTo>
                <a:lnTo>
                  <a:pt x="16230600" y="0"/>
                </a:lnTo>
                <a:lnTo>
                  <a:pt x="16230600" y="5274945"/>
                </a:lnTo>
                <a:lnTo>
                  <a:pt x="0" y="5274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573560">
            <a:off x="-1628692" y="3690331"/>
            <a:ext cx="3765042" cy="8229600"/>
          </a:xfrm>
          <a:custGeom>
            <a:avLst/>
            <a:gdLst/>
            <a:ahLst/>
            <a:cxnLst/>
            <a:rect l="l" t="t" r="r" b="b"/>
            <a:pathLst>
              <a:path w="3765042" h="8229600">
                <a:moveTo>
                  <a:pt x="0" y="0"/>
                </a:moveTo>
                <a:lnTo>
                  <a:pt x="3765042" y="0"/>
                </a:lnTo>
                <a:lnTo>
                  <a:pt x="37650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22611">
            <a:off x="13938722" y="-3495849"/>
            <a:ext cx="3765042" cy="8229600"/>
          </a:xfrm>
          <a:custGeom>
            <a:avLst/>
            <a:gdLst/>
            <a:ahLst/>
            <a:cxnLst/>
            <a:rect l="l" t="t" r="r" b="b"/>
            <a:pathLst>
              <a:path w="3765042" h="8229600">
                <a:moveTo>
                  <a:pt x="0" y="0"/>
                </a:moveTo>
                <a:lnTo>
                  <a:pt x="3765042" y="0"/>
                </a:lnTo>
                <a:lnTo>
                  <a:pt x="37650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06043" y="3691582"/>
            <a:ext cx="8475914" cy="1611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1"/>
              </a:lnSpc>
            </a:pPr>
            <a:endParaRPr lang="en-US" sz="14035" dirty="0">
              <a:solidFill>
                <a:srgbClr val="FFFFFF"/>
              </a:solidFill>
              <a:latin typeface="Crimson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818343" y="2473825"/>
            <a:ext cx="8475914" cy="582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Wingdings" panose="05000000000000000000" pitchFamily="2" charset="2"/>
              <a:buChar char="Ø"/>
            </a:pPr>
            <a:r>
              <a:rPr lang="vi-VN" sz="4000" dirty="0">
                <a:solidFill>
                  <a:srgbClr val="5E4840"/>
                </a:solidFill>
                <a:latin typeface="Crimson Pro Bold"/>
              </a:rPr>
              <a:t>Tính toán số học: </a:t>
            </a:r>
            <a:endParaRPr lang="en-US" sz="4000" dirty="0">
              <a:solidFill>
                <a:srgbClr val="5E4840"/>
              </a:solidFill>
              <a:latin typeface="Crimson Pro Bold"/>
            </a:endParaRPr>
          </a:p>
          <a:p>
            <a:pPr marL="342900" indent="-3429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5E4840"/>
                </a:solidFill>
                <a:latin typeface="Crimson Pro Bold"/>
              </a:rPr>
              <a:t>tf.add(): Cộng hai tensor. </a:t>
            </a:r>
            <a:endParaRPr lang="en-US" sz="4000" dirty="0">
              <a:solidFill>
                <a:srgbClr val="5E4840"/>
              </a:solidFill>
              <a:latin typeface="Crimson Pro Bold"/>
            </a:endParaRPr>
          </a:p>
          <a:p>
            <a:pPr marL="342900" indent="-3429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5E4840"/>
                </a:solidFill>
                <a:latin typeface="Crimson Pro Bold"/>
              </a:rPr>
              <a:t>tf.subtract(): Trừ hai tensor. </a:t>
            </a:r>
            <a:endParaRPr lang="en-US" sz="4000" dirty="0">
              <a:solidFill>
                <a:srgbClr val="5E4840"/>
              </a:solidFill>
              <a:latin typeface="Crimson Pro Bold"/>
            </a:endParaRPr>
          </a:p>
          <a:p>
            <a:pPr marL="342900" indent="-3429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5E4840"/>
                </a:solidFill>
                <a:latin typeface="Crimson Pro Bold"/>
              </a:rPr>
              <a:t>tf.multiply(): Nhân hai tensor.</a:t>
            </a:r>
            <a:endParaRPr lang="en-US" sz="4000" dirty="0">
              <a:solidFill>
                <a:srgbClr val="5E4840"/>
              </a:solidFill>
              <a:latin typeface="Crimson Pro Bold"/>
            </a:endParaRPr>
          </a:p>
          <a:p>
            <a:pPr marL="342900" indent="-3429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5E4840"/>
                </a:solidFill>
                <a:latin typeface="Crimson Pro Bold"/>
              </a:rPr>
              <a:t> tf.divide(): Chia hai tensor. </a:t>
            </a:r>
            <a:endParaRPr lang="en-US" sz="4000" dirty="0">
              <a:solidFill>
                <a:srgbClr val="5E4840"/>
              </a:solidFill>
              <a:latin typeface="Crimson Pro Bold"/>
            </a:endParaRPr>
          </a:p>
          <a:p>
            <a:pPr marL="342900" indent="-3429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5E4840"/>
                </a:solidFill>
                <a:latin typeface="Crimson Pro Bold"/>
              </a:rPr>
              <a:t>tf.square(): Tính bình phương. </a:t>
            </a:r>
            <a:endParaRPr lang="en-US" sz="4000" dirty="0">
              <a:solidFill>
                <a:srgbClr val="5E4840"/>
              </a:solidFill>
              <a:latin typeface="Crimson Pro Bold"/>
            </a:endParaRPr>
          </a:p>
          <a:p>
            <a:pPr marL="342900" indent="-3429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Arial" panose="020B0604020202020204" pitchFamily="34" charset="0"/>
              <a:buChar char="•"/>
            </a:pPr>
            <a:r>
              <a:rPr lang="vi-VN" sz="4000" dirty="0">
                <a:solidFill>
                  <a:srgbClr val="5E4840"/>
                </a:solidFill>
                <a:latin typeface="Crimson Pro Bold"/>
              </a:rPr>
              <a:t>tf.sqrt(): Tính căn bậc hai.</a:t>
            </a:r>
            <a:endParaRPr lang="en-US" sz="4000" dirty="0">
              <a:solidFill>
                <a:srgbClr val="5E4840"/>
              </a:solidFill>
              <a:latin typeface="Crimson Pro Bold"/>
            </a:endParaRPr>
          </a:p>
        </p:txBody>
      </p:sp>
      <p:sp>
        <p:nvSpPr>
          <p:cNvPr id="10" name="Freeform 10"/>
          <p:cNvSpPr/>
          <p:nvPr/>
        </p:nvSpPr>
        <p:spPr>
          <a:xfrm rot="-128213">
            <a:off x="10441845" y="-237145"/>
            <a:ext cx="10138043" cy="2217697"/>
          </a:xfrm>
          <a:custGeom>
            <a:avLst/>
            <a:gdLst/>
            <a:ahLst/>
            <a:cxnLst/>
            <a:rect l="l" t="t" r="r" b="b"/>
            <a:pathLst>
              <a:path w="10138043" h="2217697">
                <a:moveTo>
                  <a:pt x="0" y="0"/>
                </a:moveTo>
                <a:lnTo>
                  <a:pt x="10138044" y="0"/>
                </a:lnTo>
                <a:lnTo>
                  <a:pt x="10138044" y="2217697"/>
                </a:lnTo>
                <a:lnTo>
                  <a:pt x="0" y="2217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26342" flipH="1">
            <a:off x="-2249338" y="8888276"/>
            <a:ext cx="10138043" cy="2217697"/>
          </a:xfrm>
          <a:custGeom>
            <a:avLst/>
            <a:gdLst/>
            <a:ahLst/>
            <a:cxnLst/>
            <a:rect l="l" t="t" r="r" b="b"/>
            <a:pathLst>
              <a:path w="10138043" h="2217697">
                <a:moveTo>
                  <a:pt x="10138043" y="0"/>
                </a:moveTo>
                <a:lnTo>
                  <a:pt x="0" y="0"/>
                </a:lnTo>
                <a:lnTo>
                  <a:pt x="0" y="2217697"/>
                </a:lnTo>
                <a:lnTo>
                  <a:pt x="10138043" y="2217697"/>
                </a:lnTo>
                <a:lnTo>
                  <a:pt x="1013804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891097">
            <a:off x="15710944" y="6387848"/>
            <a:ext cx="3096711" cy="4338650"/>
          </a:xfrm>
          <a:custGeom>
            <a:avLst/>
            <a:gdLst/>
            <a:ahLst/>
            <a:cxnLst/>
            <a:rect l="l" t="t" r="r" b="b"/>
            <a:pathLst>
              <a:path w="3096711" h="4338650">
                <a:moveTo>
                  <a:pt x="0" y="0"/>
                </a:moveTo>
                <a:lnTo>
                  <a:pt x="3096712" y="0"/>
                </a:lnTo>
                <a:lnTo>
                  <a:pt x="3096712" y="4338650"/>
                </a:lnTo>
                <a:lnTo>
                  <a:pt x="0" y="4338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135905">
            <a:off x="-818503" y="-861174"/>
            <a:ext cx="3096711" cy="4338650"/>
          </a:xfrm>
          <a:custGeom>
            <a:avLst/>
            <a:gdLst/>
            <a:ahLst/>
            <a:cxnLst/>
            <a:rect l="l" t="t" r="r" b="b"/>
            <a:pathLst>
              <a:path w="3096711" h="4338650">
                <a:moveTo>
                  <a:pt x="0" y="0"/>
                </a:moveTo>
                <a:lnTo>
                  <a:pt x="3096712" y="0"/>
                </a:lnTo>
                <a:lnTo>
                  <a:pt x="3096712" y="4338650"/>
                </a:lnTo>
                <a:lnTo>
                  <a:pt x="0" y="4338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06639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438400" y="483055"/>
            <a:ext cx="13014104" cy="8915400"/>
          </a:xfrm>
          <a:custGeom>
            <a:avLst/>
            <a:gdLst/>
            <a:ahLst/>
            <a:cxnLst/>
            <a:rect l="l" t="t" r="r" b="b"/>
            <a:pathLst>
              <a:path w="6108478" h="6510974">
                <a:moveTo>
                  <a:pt x="0" y="0"/>
                </a:moveTo>
                <a:lnTo>
                  <a:pt x="6108478" y="0"/>
                </a:lnTo>
                <a:lnTo>
                  <a:pt x="6108478" y="6510974"/>
                </a:lnTo>
                <a:lnTo>
                  <a:pt x="0" y="65109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30516" y="4125646"/>
            <a:ext cx="4394440" cy="4394440"/>
            <a:chOff x="0" y="0"/>
            <a:chExt cx="5859253" cy="5859253"/>
          </a:xfrm>
        </p:grpSpPr>
      </p:grpSp>
      <p:sp>
        <p:nvSpPr>
          <p:cNvPr id="10" name="TextBox 3"/>
          <p:cNvSpPr txBox="1"/>
          <p:nvPr/>
        </p:nvSpPr>
        <p:spPr>
          <a:xfrm>
            <a:off x="1600200" y="1000530"/>
            <a:ext cx="13258800" cy="1549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5300" b="1" dirty="0" err="1">
                <a:solidFill>
                  <a:srgbClr val="B3775D"/>
                </a:solidFill>
              </a:rPr>
              <a:t>Phép</a:t>
            </a:r>
            <a:r>
              <a:rPr lang="en-US" sz="5300" b="1" dirty="0">
                <a:solidFill>
                  <a:srgbClr val="B3775D"/>
                </a:solidFill>
              </a:rPr>
              <a:t> </a:t>
            </a:r>
            <a:r>
              <a:rPr lang="en-US" sz="5300" b="1" dirty="0" err="1">
                <a:solidFill>
                  <a:srgbClr val="B3775D"/>
                </a:solidFill>
              </a:rPr>
              <a:t>tích</a:t>
            </a:r>
            <a:r>
              <a:rPr lang="en-US" sz="5300" b="1" dirty="0">
                <a:solidFill>
                  <a:srgbClr val="B3775D"/>
                </a:solidFill>
              </a:rPr>
              <a:t> </a:t>
            </a:r>
            <a:r>
              <a:rPr lang="en-US" sz="5300" b="1" dirty="0" err="1">
                <a:solidFill>
                  <a:srgbClr val="B3775D"/>
                </a:solidFill>
              </a:rPr>
              <a:t>chập</a:t>
            </a:r>
            <a:r>
              <a:rPr lang="en-US" sz="5300" b="1" dirty="0">
                <a:solidFill>
                  <a:srgbClr val="B3775D"/>
                </a:solidFill>
              </a:rPr>
              <a:t> </a:t>
            </a:r>
            <a:r>
              <a:rPr lang="en-US" sz="5300" b="1" dirty="0" err="1">
                <a:solidFill>
                  <a:srgbClr val="B3775D"/>
                </a:solidFill>
              </a:rPr>
              <a:t>và</a:t>
            </a:r>
            <a:r>
              <a:rPr lang="en-US" sz="5300" b="1" dirty="0">
                <a:solidFill>
                  <a:srgbClr val="B3775D"/>
                </a:solidFill>
              </a:rPr>
              <a:t> </a:t>
            </a:r>
            <a:r>
              <a:rPr lang="en-US" sz="5300" b="1" dirty="0" err="1">
                <a:solidFill>
                  <a:srgbClr val="B3775D"/>
                </a:solidFill>
              </a:rPr>
              <a:t>tích</a:t>
            </a:r>
            <a:r>
              <a:rPr lang="en-US" sz="5300" b="1" dirty="0">
                <a:solidFill>
                  <a:srgbClr val="B3775D"/>
                </a:solidFill>
              </a:rPr>
              <a:t> </a:t>
            </a:r>
            <a:r>
              <a:rPr lang="en-US" sz="5300" b="1" dirty="0" err="1">
                <a:solidFill>
                  <a:srgbClr val="B3775D"/>
                </a:solidFill>
              </a:rPr>
              <a:t>vô</a:t>
            </a:r>
            <a:r>
              <a:rPr lang="en-US" sz="5300" b="1" dirty="0">
                <a:solidFill>
                  <a:srgbClr val="B3775D"/>
                </a:solidFill>
              </a:rPr>
              <a:t> </a:t>
            </a:r>
            <a:r>
              <a:rPr lang="en-US" sz="5300" b="1" dirty="0" err="1">
                <a:solidFill>
                  <a:srgbClr val="B3775D"/>
                </a:solidFill>
              </a:rPr>
              <a:t>hướng</a:t>
            </a:r>
            <a:endParaRPr lang="en-US" sz="5300" b="1" dirty="0">
              <a:solidFill>
                <a:srgbClr val="B3775D"/>
              </a:solidFill>
            </a:endParaRPr>
          </a:p>
        </p:txBody>
      </p:sp>
      <p:sp>
        <p:nvSpPr>
          <p:cNvPr id="12" name="TextBox 5"/>
          <p:cNvSpPr txBox="1"/>
          <p:nvPr/>
        </p:nvSpPr>
        <p:spPr>
          <a:xfrm>
            <a:off x="3962400" y="2314311"/>
            <a:ext cx="9761648" cy="1971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4800" spc="-207" dirty="0">
                <a:solidFill>
                  <a:srgbClr val="5D3D2F"/>
                </a:solidFill>
                <a:latin typeface="Core Bandi Face"/>
              </a:rPr>
              <a:t>tf.nn.conv2d(): Thực hiện phép tích chập. </a:t>
            </a:r>
            <a:endParaRPr lang="en-US" sz="4800" spc="-207" dirty="0">
              <a:solidFill>
                <a:srgbClr val="5D3D2F"/>
              </a:solidFill>
              <a:latin typeface="Core Bandi Face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4800" spc="-207" dirty="0">
                <a:solidFill>
                  <a:srgbClr val="5D3D2F"/>
                </a:solidFill>
                <a:latin typeface="Core Bandi Face"/>
              </a:rPr>
              <a:t>tf.matmul(): Thực hiện tích vô hướng. </a:t>
            </a:r>
            <a:endParaRPr lang="en-US" sz="4800" spc="-207" dirty="0">
              <a:solidFill>
                <a:srgbClr val="5D3D2F"/>
              </a:solidFill>
              <a:latin typeface="Core Bandi Face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1586081" y="3484539"/>
            <a:ext cx="13258800" cy="1549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5300" b="1" dirty="0" err="1">
                <a:solidFill>
                  <a:srgbClr val="B3775D"/>
                </a:solidFill>
              </a:rPr>
              <a:t>Hàm</a:t>
            </a:r>
            <a:r>
              <a:rPr lang="en-US" sz="5300" b="1" dirty="0">
                <a:solidFill>
                  <a:srgbClr val="B3775D"/>
                </a:solidFill>
              </a:rPr>
              <a:t> </a:t>
            </a:r>
            <a:r>
              <a:rPr lang="en-US" sz="5300" b="1" dirty="0" err="1">
                <a:solidFill>
                  <a:srgbClr val="B3775D"/>
                </a:solidFill>
              </a:rPr>
              <a:t>kích</a:t>
            </a:r>
            <a:r>
              <a:rPr lang="en-US" sz="5300" b="1" dirty="0">
                <a:solidFill>
                  <a:srgbClr val="B3775D"/>
                </a:solidFill>
              </a:rPr>
              <a:t> </a:t>
            </a:r>
            <a:r>
              <a:rPr lang="en-US" sz="5300" b="1" dirty="0" err="1">
                <a:solidFill>
                  <a:srgbClr val="B3775D"/>
                </a:solidFill>
              </a:rPr>
              <a:t>hoạt</a:t>
            </a:r>
            <a:endParaRPr lang="en-US" sz="5300" b="1" dirty="0">
              <a:solidFill>
                <a:srgbClr val="B3775D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5387045" y="4995523"/>
            <a:ext cx="9761648" cy="39949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4800" spc="-207" dirty="0">
                <a:solidFill>
                  <a:srgbClr val="5D3D2F"/>
                </a:solidFill>
                <a:latin typeface="Core Bandi Face"/>
              </a:rPr>
              <a:t>tf.nn.relu(): Hàm ReLU. </a:t>
            </a:r>
            <a:endParaRPr lang="en-US" sz="4800" spc="-207" dirty="0">
              <a:solidFill>
                <a:srgbClr val="5D3D2F"/>
              </a:solidFill>
              <a:latin typeface="Core Bandi Face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4800" spc="-207" dirty="0">
                <a:solidFill>
                  <a:srgbClr val="5D3D2F"/>
                </a:solidFill>
                <a:latin typeface="Core Bandi Face"/>
              </a:rPr>
              <a:t>tf.nn.sigmoid(): Hàm sigmoid. </a:t>
            </a:r>
            <a:endParaRPr lang="en-US" sz="4800" spc="-207" dirty="0">
              <a:solidFill>
                <a:srgbClr val="5D3D2F"/>
              </a:solidFill>
              <a:latin typeface="Core Bandi Face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4800" spc="-207" dirty="0">
                <a:solidFill>
                  <a:srgbClr val="5D3D2F"/>
                </a:solidFill>
                <a:latin typeface="Core Bandi Face"/>
              </a:rPr>
              <a:t>tf.nn.tanh(): Hàm tanh. </a:t>
            </a:r>
            <a:endParaRPr lang="en-US" sz="4800" spc="-207" dirty="0">
              <a:solidFill>
                <a:srgbClr val="5D3D2F"/>
              </a:solidFill>
              <a:latin typeface="Core Bandi Face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4800" spc="-207" dirty="0">
                <a:solidFill>
                  <a:srgbClr val="5D3D2F"/>
                </a:solidFill>
                <a:latin typeface="Core Bandi Face"/>
              </a:rPr>
              <a:t>tf.nn.softmax(): Hàm softmax.</a:t>
            </a:r>
            <a:endParaRPr lang="en-US" sz="4800" spc="-207" dirty="0">
              <a:solidFill>
                <a:srgbClr val="5D3D2F"/>
              </a:solidFill>
              <a:latin typeface="Core Bandi Fa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48000" y="741791"/>
            <a:ext cx="12573000" cy="8803418"/>
          </a:xfrm>
          <a:custGeom>
            <a:avLst/>
            <a:gdLst/>
            <a:ahLst/>
            <a:cxnLst/>
            <a:rect l="l" t="t" r="r" b="b"/>
            <a:pathLst>
              <a:path w="11528905" h="8615236">
                <a:moveTo>
                  <a:pt x="0" y="0"/>
                </a:moveTo>
                <a:lnTo>
                  <a:pt x="11528904" y="0"/>
                </a:lnTo>
                <a:lnTo>
                  <a:pt x="11528904" y="8615236"/>
                </a:lnTo>
                <a:lnTo>
                  <a:pt x="0" y="861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962400" y="3424158"/>
            <a:ext cx="11402013" cy="149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38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sử dụng để đặt giá trị đầu vào trong quá trình tính toán. </a:t>
            </a:r>
            <a:endParaRPr lang="en-US" sz="3800" spc="-135" dirty="0">
              <a:solidFill>
                <a:srgbClr val="5D3D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38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tf.placeholder(tf.float32, shape=(None, 3))</a:t>
            </a:r>
            <a:endParaRPr lang="en-US" sz="3800" spc="-135" dirty="0">
              <a:solidFill>
                <a:srgbClr val="5D3D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16"/>
          <p:cNvSpPr txBox="1"/>
          <p:nvPr/>
        </p:nvSpPr>
        <p:spPr>
          <a:xfrm>
            <a:off x="4124000" y="1854324"/>
            <a:ext cx="10112657" cy="15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250" indent="-85725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6000" b="1" dirty="0">
                <a:solidFill>
                  <a:srgbClr val="B3775D"/>
                </a:solidFill>
                <a:latin typeface="+mj-lt"/>
              </a:rPr>
              <a:t>Placeholder</a:t>
            </a:r>
          </a:p>
        </p:txBody>
      </p:sp>
      <p:sp>
        <p:nvSpPr>
          <p:cNvPr id="7" name="TextBox 16"/>
          <p:cNvSpPr txBox="1"/>
          <p:nvPr/>
        </p:nvSpPr>
        <p:spPr>
          <a:xfrm>
            <a:off x="4087671" y="4368672"/>
            <a:ext cx="10112657" cy="15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250" indent="-85725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Lớp</a:t>
            </a:r>
            <a:r>
              <a:rPr lang="en-US" sz="6000" b="1" dirty="0">
                <a:solidFill>
                  <a:srgbClr val="B3775D"/>
                </a:solidFill>
                <a:latin typeface="+mj-lt"/>
              </a:rPr>
              <a:t> Layers</a:t>
            </a:r>
          </a:p>
        </p:txBody>
      </p:sp>
      <p:sp>
        <p:nvSpPr>
          <p:cNvPr id="8" name="TextBox 5"/>
          <p:cNvSpPr txBox="1"/>
          <p:nvPr/>
        </p:nvSpPr>
        <p:spPr>
          <a:xfrm>
            <a:off x="3941928" y="6085791"/>
            <a:ext cx="10993272" cy="15717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38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 sử dụng để đặt giá trị đầu vào trong quá trình tính toán. </a:t>
            </a:r>
            <a:endParaRPr lang="en-US" sz="3800" spc="-135" dirty="0">
              <a:solidFill>
                <a:srgbClr val="5D3D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3800" spc="-135" dirty="0">
                <a:solidFill>
                  <a:srgbClr val="5D3D2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 = tf.placeholder(tf.float32, shape=(None, 3))</a:t>
            </a:r>
            <a:endParaRPr lang="en-US" sz="3800" spc="-135" dirty="0">
              <a:solidFill>
                <a:srgbClr val="5D3D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58930" y="-288812"/>
            <a:ext cx="13276964" cy="11993707"/>
          </a:xfrm>
          <a:custGeom>
            <a:avLst/>
            <a:gdLst/>
            <a:ahLst/>
            <a:cxnLst/>
            <a:rect l="l" t="t" r="r" b="b"/>
            <a:pathLst>
              <a:path w="13276964" h="11993707">
                <a:moveTo>
                  <a:pt x="0" y="0"/>
                </a:moveTo>
                <a:lnTo>
                  <a:pt x="13276964" y="0"/>
                </a:lnTo>
                <a:lnTo>
                  <a:pt x="13276964" y="11993707"/>
                </a:lnTo>
                <a:lnTo>
                  <a:pt x="0" y="11993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895" b="-138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59459" y="0"/>
            <a:ext cx="16031153" cy="13093932"/>
          </a:xfrm>
          <a:custGeom>
            <a:avLst/>
            <a:gdLst/>
            <a:ahLst/>
            <a:cxnLst/>
            <a:rect l="l" t="t" r="r" b="b"/>
            <a:pathLst>
              <a:path w="10524248" h="13093932">
                <a:moveTo>
                  <a:pt x="0" y="0"/>
                </a:moveTo>
                <a:lnTo>
                  <a:pt x="10524248" y="0"/>
                </a:lnTo>
                <a:lnTo>
                  <a:pt x="10524248" y="13093932"/>
                </a:lnTo>
                <a:lnTo>
                  <a:pt x="0" y="13093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077357">
            <a:off x="8082140" y="-428448"/>
            <a:ext cx="3503746" cy="5077893"/>
          </a:xfrm>
          <a:custGeom>
            <a:avLst/>
            <a:gdLst/>
            <a:ahLst/>
            <a:cxnLst/>
            <a:rect l="l" t="t" r="r" b="b"/>
            <a:pathLst>
              <a:path w="3503746" h="5077893">
                <a:moveTo>
                  <a:pt x="0" y="0"/>
                </a:moveTo>
                <a:lnTo>
                  <a:pt x="3503746" y="0"/>
                </a:lnTo>
                <a:lnTo>
                  <a:pt x="3503746" y="5077894"/>
                </a:lnTo>
                <a:lnTo>
                  <a:pt x="0" y="5077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8213">
            <a:off x="10289445" y="-389545"/>
            <a:ext cx="10138043" cy="2217697"/>
          </a:xfrm>
          <a:custGeom>
            <a:avLst/>
            <a:gdLst/>
            <a:ahLst/>
            <a:cxnLst/>
            <a:rect l="l" t="t" r="r" b="b"/>
            <a:pathLst>
              <a:path w="10138043" h="2217697">
                <a:moveTo>
                  <a:pt x="0" y="0"/>
                </a:moveTo>
                <a:lnTo>
                  <a:pt x="10138044" y="0"/>
                </a:lnTo>
                <a:lnTo>
                  <a:pt x="10138044" y="2217697"/>
                </a:lnTo>
                <a:lnTo>
                  <a:pt x="0" y="22176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827760">
            <a:off x="8349268" y="691468"/>
            <a:ext cx="1955936" cy="2155302"/>
          </a:xfrm>
          <a:custGeom>
            <a:avLst/>
            <a:gdLst/>
            <a:ahLst/>
            <a:cxnLst/>
            <a:rect l="l" t="t" r="r" b="b"/>
            <a:pathLst>
              <a:path w="1955936" h="2155302">
                <a:moveTo>
                  <a:pt x="0" y="0"/>
                </a:moveTo>
                <a:lnTo>
                  <a:pt x="1955936" y="0"/>
                </a:lnTo>
                <a:lnTo>
                  <a:pt x="1955936" y="2155302"/>
                </a:lnTo>
                <a:lnTo>
                  <a:pt x="0" y="2155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09075" y="638480"/>
            <a:ext cx="8115300" cy="2755821"/>
          </a:xfrm>
          <a:custGeom>
            <a:avLst/>
            <a:gdLst/>
            <a:ahLst/>
            <a:cxnLst/>
            <a:rect l="l" t="t" r="r" b="b"/>
            <a:pathLst>
              <a:path w="8115300" h="2755821">
                <a:moveTo>
                  <a:pt x="0" y="0"/>
                </a:moveTo>
                <a:lnTo>
                  <a:pt x="8115300" y="0"/>
                </a:lnTo>
                <a:lnTo>
                  <a:pt x="8115300" y="2755820"/>
                </a:lnTo>
                <a:lnTo>
                  <a:pt x="0" y="27558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159420" y="888629"/>
            <a:ext cx="10619467" cy="1858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0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Mô</a:t>
            </a:r>
            <a:r>
              <a:rPr lang="en-US" sz="60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 </a:t>
            </a:r>
            <a:r>
              <a:rPr lang="en-US" sz="60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hình</a:t>
            </a:r>
            <a:r>
              <a:rPr lang="en-US" sz="60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 Sequential</a:t>
            </a:r>
          </a:p>
          <a:p>
            <a:pPr algn="ctr">
              <a:lnSpc>
                <a:spcPts val="7475"/>
              </a:lnSpc>
            </a:pPr>
            <a:r>
              <a:rPr lang="en-US" sz="60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(</a:t>
            </a:r>
            <a:r>
              <a:rPr lang="en-US" sz="60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mô</a:t>
            </a:r>
            <a:r>
              <a:rPr lang="en-US" sz="60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 </a:t>
            </a:r>
            <a:r>
              <a:rPr lang="en-US" sz="60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hình</a:t>
            </a:r>
            <a:r>
              <a:rPr lang="en-US" sz="60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 </a:t>
            </a:r>
            <a:r>
              <a:rPr lang="en-US" sz="60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tuần</a:t>
            </a:r>
            <a:r>
              <a:rPr lang="en-US" sz="60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 </a:t>
            </a:r>
            <a:r>
              <a:rPr lang="en-US" sz="60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tự</a:t>
            </a:r>
            <a:r>
              <a:rPr lang="en-US" sz="60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)</a:t>
            </a:r>
          </a:p>
        </p:txBody>
      </p:sp>
      <p:sp>
        <p:nvSpPr>
          <p:cNvPr id="10" name="TextBox 10"/>
          <p:cNvSpPr txBox="1"/>
          <p:nvPr/>
        </p:nvSpPr>
        <p:spPr>
          <a:xfrm rot="21362432">
            <a:off x="882334" y="1685788"/>
            <a:ext cx="18718021" cy="7612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Sequential</a:t>
            </a: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model =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tf.keras.Sequential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Tx/>
              <a:buChar char="-"/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model.add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tf.keras.layers.Dense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(10, activation='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'))</a:t>
            </a: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ạo một mô hình mạng nơ-ron trong sử dụng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API Sequential.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Tx/>
              <a:buChar char="-"/>
            </a:pPr>
            <a:r>
              <a:rPr lang="vi-V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tf.keras.models.Sequential() 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Tx/>
              <a:buChar char="-"/>
            </a:pP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model.compile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(loss='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categorical_crossentropy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</a:t>
            </a: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optimizer='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', metrics=['accuracy'])</a:t>
            </a:r>
          </a:p>
        </p:txBody>
      </p:sp>
      <p:sp>
        <p:nvSpPr>
          <p:cNvPr id="12" name="Freeform 12"/>
          <p:cNvSpPr/>
          <p:nvPr/>
        </p:nvSpPr>
        <p:spPr>
          <a:xfrm rot="-5400000">
            <a:off x="13730847" y="7147742"/>
            <a:ext cx="3795966" cy="5318341"/>
          </a:xfrm>
          <a:custGeom>
            <a:avLst/>
            <a:gdLst/>
            <a:ahLst/>
            <a:cxnLst/>
            <a:rect l="l" t="t" r="r" b="b"/>
            <a:pathLst>
              <a:path w="3795966" h="5318341">
                <a:moveTo>
                  <a:pt x="0" y="0"/>
                </a:moveTo>
                <a:lnTo>
                  <a:pt x="3795965" y="0"/>
                </a:lnTo>
                <a:lnTo>
                  <a:pt x="3795965" y="5318341"/>
                </a:lnTo>
                <a:lnTo>
                  <a:pt x="0" y="53183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773722">
            <a:off x="15318683" y="7119879"/>
            <a:ext cx="3881235" cy="4276843"/>
          </a:xfrm>
          <a:custGeom>
            <a:avLst/>
            <a:gdLst/>
            <a:ahLst/>
            <a:cxnLst/>
            <a:rect l="l" t="t" r="r" b="b"/>
            <a:pathLst>
              <a:path w="3881235" h="4276843">
                <a:moveTo>
                  <a:pt x="0" y="0"/>
                </a:moveTo>
                <a:lnTo>
                  <a:pt x="3881234" y="0"/>
                </a:lnTo>
                <a:lnTo>
                  <a:pt x="3881234" y="4276842"/>
                </a:lnTo>
                <a:lnTo>
                  <a:pt x="0" y="42768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2959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2491" y="1104901"/>
            <a:ext cx="13686709" cy="9182100"/>
          </a:xfrm>
          <a:custGeom>
            <a:avLst/>
            <a:gdLst/>
            <a:ahLst/>
            <a:cxnLst/>
            <a:rect l="l" t="t" r="r" b="b"/>
            <a:pathLst>
              <a:path w="12743017" h="6580031">
                <a:moveTo>
                  <a:pt x="0" y="0"/>
                </a:moveTo>
                <a:lnTo>
                  <a:pt x="12743018" y="0"/>
                </a:lnTo>
                <a:lnTo>
                  <a:pt x="12743018" y="6580030"/>
                </a:lnTo>
                <a:lnTo>
                  <a:pt x="0" y="658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3"/>
          <p:cNvSpPr txBox="1"/>
          <p:nvPr/>
        </p:nvSpPr>
        <p:spPr>
          <a:xfrm>
            <a:off x="2655627" y="1790700"/>
            <a:ext cx="13258800" cy="1590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7200" b="1" dirty="0" err="1">
                <a:solidFill>
                  <a:srgbClr val="B3775D"/>
                </a:solidFill>
              </a:rPr>
              <a:t>Tạo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hàm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mất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mát</a:t>
            </a:r>
            <a:endParaRPr lang="en-US" sz="7200" b="1" dirty="0">
              <a:solidFill>
                <a:srgbClr val="B3775D"/>
              </a:solidFill>
            </a:endParaRPr>
          </a:p>
        </p:txBody>
      </p:sp>
      <p:sp>
        <p:nvSpPr>
          <p:cNvPr id="9" name="TextBox 5"/>
          <p:cNvSpPr txBox="1"/>
          <p:nvPr/>
        </p:nvSpPr>
        <p:spPr>
          <a:xfrm>
            <a:off x="3104866" y="3380944"/>
            <a:ext cx="12801600" cy="2102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36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 dụ: Hàm mất mát cho bài toán phân loại softmax: tf.reduce_mean(tf.nn.softmax_cross_entropy_with_logits(labels=y_true, logits=y_pred))</a:t>
            </a:r>
            <a:endParaRPr lang="en-US" sz="3600" spc="-207" dirty="0">
              <a:solidFill>
                <a:srgbClr val="5D3D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2514600" y="4688257"/>
            <a:ext cx="13258800" cy="15902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7250" indent="-85725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7200" b="1" dirty="0" err="1">
                <a:solidFill>
                  <a:srgbClr val="B3775D"/>
                </a:solidFill>
              </a:rPr>
              <a:t>Tối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ưu</a:t>
            </a:r>
            <a:r>
              <a:rPr lang="en-US" sz="7200" b="1" dirty="0">
                <a:solidFill>
                  <a:srgbClr val="B3775D"/>
                </a:solidFill>
              </a:rPr>
              <a:t> </a:t>
            </a:r>
            <a:r>
              <a:rPr lang="en-US" sz="7200" b="1" dirty="0" err="1">
                <a:solidFill>
                  <a:srgbClr val="B3775D"/>
                </a:solidFill>
              </a:rPr>
              <a:t>hóa</a:t>
            </a:r>
            <a:endParaRPr lang="en-US" sz="7200" b="1" dirty="0">
              <a:solidFill>
                <a:srgbClr val="B3775D"/>
              </a:solidFill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3215045" y="6022405"/>
            <a:ext cx="12801600" cy="21537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Tx/>
              <a:buChar char="-"/>
            </a:pPr>
            <a:r>
              <a:rPr lang="vi-VN" sz="36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 dụng một trình tối ưu hóa như `tf.train.AdamOptimizer`: </a:t>
            </a:r>
            <a:endParaRPr lang="en-US" sz="3600" spc="-207" dirty="0">
              <a:solidFill>
                <a:srgbClr val="5D3D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3600" spc="-207" dirty="0">
                <a:solidFill>
                  <a:srgbClr val="5D3D2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optimizer = tf.train.AdamOptimizer(learning_rate=0.001) train_op = optimizer.minimize(loss)</a:t>
            </a:r>
            <a:endParaRPr lang="en-US" sz="3600" spc="-207" dirty="0">
              <a:solidFill>
                <a:srgbClr val="5D3D2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7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097328" flipH="1">
            <a:off x="-2972483" y="8416866"/>
            <a:ext cx="10138043" cy="2217697"/>
          </a:xfrm>
          <a:custGeom>
            <a:avLst/>
            <a:gdLst/>
            <a:ahLst/>
            <a:cxnLst/>
            <a:rect l="l" t="t" r="r" b="b"/>
            <a:pathLst>
              <a:path w="10138043" h="2217697">
                <a:moveTo>
                  <a:pt x="10138043" y="0"/>
                </a:moveTo>
                <a:lnTo>
                  <a:pt x="0" y="0"/>
                </a:lnTo>
                <a:lnTo>
                  <a:pt x="0" y="2217697"/>
                </a:lnTo>
                <a:lnTo>
                  <a:pt x="10138043" y="2217697"/>
                </a:lnTo>
                <a:lnTo>
                  <a:pt x="1013804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10223119" y="1498217"/>
            <a:ext cx="6305931" cy="9214233"/>
          </a:xfrm>
          <a:custGeom>
            <a:avLst/>
            <a:gdLst/>
            <a:ahLst/>
            <a:cxnLst/>
            <a:rect l="l" t="t" r="r" b="b"/>
            <a:pathLst>
              <a:path w="6305931" h="8042824">
                <a:moveTo>
                  <a:pt x="0" y="0"/>
                </a:moveTo>
                <a:lnTo>
                  <a:pt x="6305931" y="0"/>
                </a:lnTo>
                <a:lnTo>
                  <a:pt x="6305931" y="8042825"/>
                </a:lnTo>
                <a:lnTo>
                  <a:pt x="0" y="804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22"/>
            </a:stretch>
          </a:blipFill>
        </p:spPr>
      </p:sp>
      <p:sp>
        <p:nvSpPr>
          <p:cNvPr id="5" name="Freeform 5"/>
          <p:cNvSpPr/>
          <p:nvPr/>
        </p:nvSpPr>
        <p:spPr>
          <a:xfrm rot="-5400000" flipV="1">
            <a:off x="2344654" y="2083922"/>
            <a:ext cx="6305931" cy="8042824"/>
          </a:xfrm>
          <a:custGeom>
            <a:avLst/>
            <a:gdLst/>
            <a:ahLst/>
            <a:cxnLst/>
            <a:rect l="l" t="t" r="r" b="b"/>
            <a:pathLst>
              <a:path w="6305931" h="8042824">
                <a:moveTo>
                  <a:pt x="0" y="8042825"/>
                </a:moveTo>
                <a:lnTo>
                  <a:pt x="6305931" y="8042825"/>
                </a:lnTo>
                <a:lnTo>
                  <a:pt x="6305931" y="0"/>
                </a:lnTo>
                <a:lnTo>
                  <a:pt x="0" y="0"/>
                </a:lnTo>
                <a:lnTo>
                  <a:pt x="0" y="8042825"/>
                </a:lnTo>
                <a:close/>
              </a:path>
            </a:pathLst>
          </a:custGeom>
          <a:blipFill>
            <a:blip r:embed="rId4"/>
            <a:stretch>
              <a:fillRect t="-2322"/>
            </a:stretch>
          </a:blipFill>
        </p:spPr>
      </p:sp>
      <p:sp>
        <p:nvSpPr>
          <p:cNvPr id="6" name="Freeform 6"/>
          <p:cNvSpPr/>
          <p:nvPr/>
        </p:nvSpPr>
        <p:spPr>
          <a:xfrm rot="-4077357">
            <a:off x="7786832" y="-403440"/>
            <a:ext cx="3503746" cy="5077893"/>
          </a:xfrm>
          <a:custGeom>
            <a:avLst/>
            <a:gdLst/>
            <a:ahLst/>
            <a:cxnLst/>
            <a:rect l="l" t="t" r="r" b="b"/>
            <a:pathLst>
              <a:path w="3503746" h="5077893">
                <a:moveTo>
                  <a:pt x="0" y="0"/>
                </a:moveTo>
                <a:lnTo>
                  <a:pt x="3503746" y="0"/>
                </a:lnTo>
                <a:lnTo>
                  <a:pt x="3503746" y="5077894"/>
                </a:lnTo>
                <a:lnTo>
                  <a:pt x="0" y="5077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28213">
            <a:off x="10289445" y="-389545"/>
            <a:ext cx="10138043" cy="2217697"/>
          </a:xfrm>
          <a:custGeom>
            <a:avLst/>
            <a:gdLst/>
            <a:ahLst/>
            <a:cxnLst/>
            <a:rect l="l" t="t" r="r" b="b"/>
            <a:pathLst>
              <a:path w="10138043" h="2217697">
                <a:moveTo>
                  <a:pt x="0" y="0"/>
                </a:moveTo>
                <a:lnTo>
                  <a:pt x="10138044" y="0"/>
                </a:lnTo>
                <a:lnTo>
                  <a:pt x="10138044" y="2217697"/>
                </a:lnTo>
                <a:lnTo>
                  <a:pt x="0" y="22176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827760">
            <a:off x="8166032" y="683975"/>
            <a:ext cx="1955936" cy="2155302"/>
          </a:xfrm>
          <a:custGeom>
            <a:avLst/>
            <a:gdLst/>
            <a:ahLst/>
            <a:cxnLst/>
            <a:rect l="l" t="t" r="r" b="b"/>
            <a:pathLst>
              <a:path w="1955936" h="2155302">
                <a:moveTo>
                  <a:pt x="0" y="0"/>
                </a:moveTo>
                <a:lnTo>
                  <a:pt x="1955936" y="0"/>
                </a:lnTo>
                <a:lnTo>
                  <a:pt x="1955936" y="2155302"/>
                </a:lnTo>
                <a:lnTo>
                  <a:pt x="0" y="2155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519032" y="638480"/>
            <a:ext cx="8307043" cy="2755821"/>
          </a:xfrm>
          <a:custGeom>
            <a:avLst/>
            <a:gdLst/>
            <a:ahLst/>
            <a:cxnLst/>
            <a:rect l="l" t="t" r="r" b="b"/>
            <a:pathLst>
              <a:path w="8115300" h="2755821">
                <a:moveTo>
                  <a:pt x="0" y="0"/>
                </a:moveTo>
                <a:lnTo>
                  <a:pt x="8115300" y="0"/>
                </a:lnTo>
                <a:lnTo>
                  <a:pt x="8115300" y="2755820"/>
                </a:lnTo>
                <a:lnTo>
                  <a:pt x="0" y="2755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256992" y="1624401"/>
            <a:ext cx="10619467" cy="966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600" dirty="0" err="1">
                <a:solidFill>
                  <a:srgbClr val="5E4840"/>
                </a:solidFill>
                <a:latin typeface="Crimson Pro Heavy"/>
              </a:rPr>
              <a:t>Huấn</a:t>
            </a:r>
            <a:r>
              <a:rPr lang="en-US" sz="6600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6600" dirty="0" err="1">
                <a:solidFill>
                  <a:srgbClr val="5E4840"/>
                </a:solidFill>
                <a:latin typeface="Crimson Pro Heavy"/>
              </a:rPr>
              <a:t>luyện</a:t>
            </a:r>
            <a:r>
              <a:rPr lang="en-US" sz="6600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6600" dirty="0" err="1">
                <a:solidFill>
                  <a:srgbClr val="5E4840"/>
                </a:solidFill>
                <a:latin typeface="Crimson Pro Heavy"/>
              </a:rPr>
              <a:t>mô</a:t>
            </a:r>
            <a:r>
              <a:rPr lang="en-US" sz="6600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6600" dirty="0" err="1">
                <a:solidFill>
                  <a:srgbClr val="5E4840"/>
                </a:solidFill>
                <a:latin typeface="Crimson Pro Heavy"/>
              </a:rPr>
              <a:t>hình</a:t>
            </a:r>
            <a:endParaRPr lang="en-US" sz="6600" dirty="0">
              <a:solidFill>
                <a:srgbClr val="5E4840"/>
              </a:solidFill>
              <a:latin typeface="Crimson Pro Heav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880960" y="3824805"/>
            <a:ext cx="15864604" cy="4167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>
              <a:lnSpc>
                <a:spcPts val="6515"/>
              </a:lnSpc>
              <a:buFontTx/>
              <a:buChar char="-"/>
            </a:pPr>
            <a:r>
              <a:rPr lang="vi-VN" sz="4400" dirty="0">
                <a:solidFill>
                  <a:srgbClr val="5E4840"/>
                </a:solidFill>
                <a:latin typeface="+mj-lt"/>
              </a:rPr>
              <a:t>Sử dụng phiên TensorFlow để chạy các phép tính trong quá trình huấn luyện:</a:t>
            </a:r>
            <a:endParaRPr lang="en-US" sz="4400" dirty="0">
              <a:solidFill>
                <a:srgbClr val="5E4840"/>
              </a:solidFill>
              <a:latin typeface="+mj-lt"/>
            </a:endParaRPr>
          </a:p>
          <a:p>
            <a:pPr>
              <a:lnSpc>
                <a:spcPts val="6515"/>
              </a:lnSpc>
            </a:pPr>
            <a:r>
              <a:rPr lang="vi-VN" sz="4400" dirty="0">
                <a:solidFill>
                  <a:srgbClr val="5E4840"/>
                </a:solidFill>
                <a:latin typeface="+mj-lt"/>
              </a:rPr>
              <a:t>with tf.Session() as sess: sess.run(tf.global_variables_initializer()) for i in range(num_epochs): </a:t>
            </a:r>
            <a:endParaRPr lang="en-US" sz="4400" dirty="0">
              <a:solidFill>
                <a:srgbClr val="5E4840"/>
              </a:solidFill>
              <a:latin typeface="+mj-lt"/>
            </a:endParaRPr>
          </a:p>
          <a:p>
            <a:pPr>
              <a:lnSpc>
                <a:spcPts val="6515"/>
              </a:lnSpc>
            </a:pPr>
            <a:r>
              <a:rPr lang="en-US" sz="4400" dirty="0">
                <a:solidFill>
                  <a:srgbClr val="5E4840"/>
                </a:solidFill>
                <a:latin typeface="+mj-lt"/>
              </a:rPr>
              <a:t>	</a:t>
            </a:r>
            <a:r>
              <a:rPr lang="vi-VN" sz="4400" dirty="0">
                <a:solidFill>
                  <a:srgbClr val="5E4840"/>
                </a:solidFill>
                <a:latin typeface="+mj-lt"/>
              </a:rPr>
              <a:t>sess.run(train_op, feed_dict={x: input_data, y_true: target_data})</a:t>
            </a:r>
            <a:endParaRPr lang="en-US" sz="4400" dirty="0">
              <a:solidFill>
                <a:srgbClr val="5E4840"/>
              </a:solidFill>
              <a:latin typeface="+mj-l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588883" y="7540255"/>
            <a:ext cx="2953261" cy="3888002"/>
          </a:xfrm>
          <a:custGeom>
            <a:avLst/>
            <a:gdLst/>
            <a:ahLst/>
            <a:cxnLst/>
            <a:rect l="l" t="t" r="r" b="b"/>
            <a:pathLst>
              <a:path w="2953261" h="3888002">
                <a:moveTo>
                  <a:pt x="0" y="0"/>
                </a:moveTo>
                <a:lnTo>
                  <a:pt x="2953261" y="0"/>
                </a:lnTo>
                <a:lnTo>
                  <a:pt x="2953261" y="3888002"/>
                </a:lnTo>
                <a:lnTo>
                  <a:pt x="0" y="38880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96577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67000" y="741791"/>
            <a:ext cx="13411200" cy="8803418"/>
          </a:xfrm>
          <a:custGeom>
            <a:avLst/>
            <a:gdLst/>
            <a:ahLst/>
            <a:cxnLst/>
            <a:rect l="l" t="t" r="r" b="b"/>
            <a:pathLst>
              <a:path w="11528905" h="8615236">
                <a:moveTo>
                  <a:pt x="0" y="0"/>
                </a:moveTo>
                <a:lnTo>
                  <a:pt x="11528904" y="0"/>
                </a:lnTo>
                <a:lnTo>
                  <a:pt x="11528904" y="8615236"/>
                </a:lnTo>
                <a:lnTo>
                  <a:pt x="0" y="861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16"/>
          <p:cNvSpPr txBox="1"/>
          <p:nvPr/>
        </p:nvSpPr>
        <p:spPr>
          <a:xfrm>
            <a:off x="4382235" y="2245208"/>
            <a:ext cx="10112657" cy="154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7250" indent="-857250" algn="ctr">
              <a:lnSpc>
                <a:spcPts val="13999"/>
              </a:lnSpc>
              <a:buFont typeface="Wingdings" panose="05000000000000000000" pitchFamily="2" charset="2"/>
              <a:buChar char="Ø"/>
            </a:pP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Lưu</a:t>
            </a:r>
            <a:r>
              <a:rPr lang="en-US" sz="6000" b="1" dirty="0">
                <a:solidFill>
                  <a:srgbClr val="B3775D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và</a:t>
            </a:r>
            <a:r>
              <a:rPr lang="en-US" sz="6000" b="1" dirty="0">
                <a:solidFill>
                  <a:srgbClr val="B3775D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tải</a:t>
            </a:r>
            <a:r>
              <a:rPr lang="en-US" sz="6000" b="1" dirty="0">
                <a:solidFill>
                  <a:srgbClr val="B3775D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mô</a:t>
            </a:r>
            <a:r>
              <a:rPr lang="en-US" sz="6000" b="1" dirty="0">
                <a:solidFill>
                  <a:srgbClr val="B3775D"/>
                </a:solidFill>
                <a:latin typeface="+mj-lt"/>
              </a:rPr>
              <a:t> </a:t>
            </a:r>
            <a:r>
              <a:rPr lang="en-US" sz="6000" b="1" dirty="0" err="1">
                <a:solidFill>
                  <a:srgbClr val="B3775D"/>
                </a:solidFill>
                <a:latin typeface="+mj-lt"/>
              </a:rPr>
              <a:t>hình</a:t>
            </a:r>
            <a:endParaRPr lang="en-US" sz="6000" b="1" dirty="0">
              <a:solidFill>
                <a:srgbClr val="B3775D"/>
              </a:solidFill>
              <a:latin typeface="+mj-lt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4191000" y="4152900"/>
            <a:ext cx="11450472" cy="30346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Tx/>
              <a:buChar char="-"/>
            </a:pPr>
            <a:r>
              <a:rPr lang="vi-VN" sz="3600" dirty="0"/>
              <a:t>Để lưu mô hình: </a:t>
            </a:r>
            <a:endParaRPr lang="en-US" sz="3600" dirty="0"/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3600" dirty="0"/>
              <a:t>saver = tf.train.Saver() saver.save(sess, 'model.ckpt') </a:t>
            </a:r>
            <a:endParaRPr lang="en-US" sz="3600" dirty="0"/>
          </a:p>
          <a:p>
            <a:pPr marL="57150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Tx/>
              <a:buChar char="-"/>
            </a:pPr>
            <a:r>
              <a:rPr lang="vi-VN" sz="3600" dirty="0"/>
              <a:t>Để tải mô hình: </a:t>
            </a:r>
            <a:endParaRPr lang="en-US" sz="3600" dirty="0"/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vi-VN" sz="3600" dirty="0"/>
              <a:t>saver.restore(sess, 'model.ckpt')</a:t>
            </a:r>
            <a:endParaRPr lang="en-US" sz="6000" spc="-135" dirty="0">
              <a:solidFill>
                <a:srgbClr val="5D3D2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08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28697" y="709853"/>
            <a:ext cx="16430607" cy="8867295"/>
            <a:chOff x="0" y="0"/>
            <a:chExt cx="4327403" cy="2335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27403" cy="2335419"/>
            </a:xfrm>
            <a:custGeom>
              <a:avLst/>
              <a:gdLst/>
              <a:ahLst/>
              <a:cxnLst/>
              <a:rect l="l" t="t" r="r" b="b"/>
              <a:pathLst>
                <a:path w="4327403" h="2335419">
                  <a:moveTo>
                    <a:pt x="24031" y="0"/>
                  </a:moveTo>
                  <a:lnTo>
                    <a:pt x="4303372" y="0"/>
                  </a:lnTo>
                  <a:cubicBezTo>
                    <a:pt x="4309745" y="0"/>
                    <a:pt x="4315857" y="2532"/>
                    <a:pt x="4320364" y="7038"/>
                  </a:cubicBezTo>
                  <a:cubicBezTo>
                    <a:pt x="4324871" y="11545"/>
                    <a:pt x="4327403" y="17657"/>
                    <a:pt x="4327403" y="24031"/>
                  </a:cubicBezTo>
                  <a:lnTo>
                    <a:pt x="4327403" y="2311389"/>
                  </a:lnTo>
                  <a:cubicBezTo>
                    <a:pt x="4327403" y="2317762"/>
                    <a:pt x="4324871" y="2323874"/>
                    <a:pt x="4320364" y="2328381"/>
                  </a:cubicBezTo>
                  <a:cubicBezTo>
                    <a:pt x="4315857" y="2332887"/>
                    <a:pt x="4309745" y="2335419"/>
                    <a:pt x="4303372" y="2335419"/>
                  </a:cubicBezTo>
                  <a:lnTo>
                    <a:pt x="24031" y="2335419"/>
                  </a:lnTo>
                  <a:cubicBezTo>
                    <a:pt x="17657" y="2335419"/>
                    <a:pt x="11545" y="2332887"/>
                    <a:pt x="7038" y="2328381"/>
                  </a:cubicBezTo>
                  <a:cubicBezTo>
                    <a:pt x="2532" y="2323874"/>
                    <a:pt x="0" y="2317762"/>
                    <a:pt x="0" y="2311389"/>
                  </a:cubicBezTo>
                  <a:lnTo>
                    <a:pt x="0" y="24031"/>
                  </a:lnTo>
                  <a:cubicBezTo>
                    <a:pt x="0" y="17657"/>
                    <a:pt x="2532" y="11545"/>
                    <a:pt x="7038" y="7038"/>
                  </a:cubicBezTo>
                  <a:cubicBezTo>
                    <a:pt x="11545" y="2532"/>
                    <a:pt x="17657" y="0"/>
                    <a:pt x="24031" y="0"/>
                  </a:cubicBezTo>
                  <a:close/>
                </a:path>
              </a:pathLst>
            </a:custGeom>
            <a:solidFill>
              <a:srgbClr val="FFF1DF"/>
            </a:solidFill>
            <a:ln w="571500" cap="rnd">
              <a:solidFill>
                <a:srgbClr val="F4DCB6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1881715">
            <a:off x="317343" y="1399145"/>
            <a:ext cx="3033831" cy="772248"/>
          </a:xfrm>
          <a:custGeom>
            <a:avLst/>
            <a:gdLst/>
            <a:ahLst/>
            <a:cxnLst/>
            <a:rect l="l" t="t" r="r" b="b"/>
            <a:pathLst>
              <a:path w="3033831" h="772248">
                <a:moveTo>
                  <a:pt x="0" y="0"/>
                </a:moveTo>
                <a:lnTo>
                  <a:pt x="3033831" y="0"/>
                </a:lnTo>
                <a:lnTo>
                  <a:pt x="3033831" y="772248"/>
                </a:lnTo>
                <a:lnTo>
                  <a:pt x="0" y="772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199551">
            <a:off x="14462414" y="1399145"/>
            <a:ext cx="3033831" cy="772248"/>
          </a:xfrm>
          <a:custGeom>
            <a:avLst/>
            <a:gdLst/>
            <a:ahLst/>
            <a:cxnLst/>
            <a:rect l="l" t="t" r="r" b="b"/>
            <a:pathLst>
              <a:path w="3033831" h="772248">
                <a:moveTo>
                  <a:pt x="0" y="0"/>
                </a:moveTo>
                <a:lnTo>
                  <a:pt x="3033831" y="0"/>
                </a:lnTo>
                <a:lnTo>
                  <a:pt x="3033831" y="772248"/>
                </a:lnTo>
                <a:lnTo>
                  <a:pt x="0" y="7722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2291287" y="4923271"/>
            <a:ext cx="2817385" cy="2316277"/>
            <a:chOff x="0" y="0"/>
            <a:chExt cx="4991100" cy="4103370"/>
          </a:xfrm>
        </p:grpSpPr>
        <p:sp>
          <p:nvSpPr>
            <p:cNvPr id="9" name="Freeform 9"/>
            <p:cNvSpPr/>
            <p:nvPr/>
          </p:nvSpPr>
          <p:spPr>
            <a:xfrm>
              <a:off x="0" y="54610"/>
              <a:ext cx="4991100" cy="4048760"/>
            </a:xfrm>
            <a:custGeom>
              <a:avLst/>
              <a:gdLst/>
              <a:ahLst/>
              <a:cxnLst/>
              <a:rect l="l" t="t" r="r" b="b"/>
              <a:pathLst>
                <a:path w="4991100" h="4048760">
                  <a:moveTo>
                    <a:pt x="4991100" y="194310"/>
                  </a:moveTo>
                  <a:lnTo>
                    <a:pt x="4991100" y="4048760"/>
                  </a:lnTo>
                  <a:lnTo>
                    <a:pt x="0" y="4048760"/>
                  </a:lnTo>
                  <a:lnTo>
                    <a:pt x="0" y="361950"/>
                  </a:lnTo>
                  <a:lnTo>
                    <a:pt x="0" y="334010"/>
                  </a:lnTo>
                  <a:lnTo>
                    <a:pt x="138430" y="278130"/>
                  </a:lnTo>
                  <a:cubicBezTo>
                    <a:pt x="138430" y="278130"/>
                    <a:pt x="248920" y="278130"/>
                    <a:pt x="304800" y="250190"/>
                  </a:cubicBezTo>
                  <a:cubicBezTo>
                    <a:pt x="360680" y="222250"/>
                    <a:pt x="499110" y="139700"/>
                    <a:pt x="499110" y="139700"/>
                  </a:cubicBezTo>
                  <a:cubicBezTo>
                    <a:pt x="499110" y="139700"/>
                    <a:pt x="637540" y="55880"/>
                    <a:pt x="721360" y="139700"/>
                  </a:cubicBezTo>
                  <a:cubicBezTo>
                    <a:pt x="721360" y="139700"/>
                    <a:pt x="859790" y="139700"/>
                    <a:pt x="887730" y="111760"/>
                  </a:cubicBezTo>
                  <a:lnTo>
                    <a:pt x="998220" y="139700"/>
                  </a:lnTo>
                  <a:lnTo>
                    <a:pt x="1330960" y="139700"/>
                  </a:lnTo>
                  <a:lnTo>
                    <a:pt x="1553210" y="139700"/>
                  </a:lnTo>
                  <a:lnTo>
                    <a:pt x="1913890" y="139700"/>
                  </a:lnTo>
                  <a:cubicBezTo>
                    <a:pt x="1913890" y="139700"/>
                    <a:pt x="2136140" y="139700"/>
                    <a:pt x="2190750" y="111760"/>
                  </a:cubicBezTo>
                  <a:cubicBezTo>
                    <a:pt x="2245360" y="83820"/>
                    <a:pt x="2413000" y="111760"/>
                    <a:pt x="2413000" y="111760"/>
                  </a:cubicBezTo>
                  <a:cubicBezTo>
                    <a:pt x="2413000" y="111760"/>
                    <a:pt x="2717800" y="167640"/>
                    <a:pt x="2801620" y="139700"/>
                  </a:cubicBezTo>
                  <a:cubicBezTo>
                    <a:pt x="2885440" y="111760"/>
                    <a:pt x="3051810" y="111760"/>
                    <a:pt x="3051810" y="111760"/>
                  </a:cubicBezTo>
                  <a:cubicBezTo>
                    <a:pt x="3051810" y="111760"/>
                    <a:pt x="3134360" y="167640"/>
                    <a:pt x="3274060" y="111760"/>
                  </a:cubicBezTo>
                  <a:cubicBezTo>
                    <a:pt x="3274060" y="111760"/>
                    <a:pt x="3329940" y="139700"/>
                    <a:pt x="3522980" y="83820"/>
                  </a:cubicBezTo>
                  <a:cubicBezTo>
                    <a:pt x="3522980" y="83820"/>
                    <a:pt x="3661410" y="83820"/>
                    <a:pt x="3717290" y="27940"/>
                  </a:cubicBezTo>
                  <a:cubicBezTo>
                    <a:pt x="3717290" y="27940"/>
                    <a:pt x="3827780" y="0"/>
                    <a:pt x="3939540" y="55880"/>
                  </a:cubicBezTo>
                  <a:cubicBezTo>
                    <a:pt x="3939540" y="55880"/>
                    <a:pt x="3995420" y="83820"/>
                    <a:pt x="4023360" y="55880"/>
                  </a:cubicBezTo>
                  <a:lnTo>
                    <a:pt x="4189730" y="83820"/>
                  </a:lnTo>
                  <a:cubicBezTo>
                    <a:pt x="4189730" y="83820"/>
                    <a:pt x="4245610" y="139700"/>
                    <a:pt x="4384040" y="167640"/>
                  </a:cubicBezTo>
                  <a:lnTo>
                    <a:pt x="4632960" y="167640"/>
                  </a:lnTo>
                  <a:cubicBezTo>
                    <a:pt x="4632960" y="167640"/>
                    <a:pt x="4771390" y="139700"/>
                    <a:pt x="4827270" y="167640"/>
                  </a:cubicBezTo>
                  <a:cubicBezTo>
                    <a:pt x="4883150" y="195580"/>
                    <a:pt x="4991100" y="194310"/>
                    <a:pt x="4991100" y="194310"/>
                  </a:cubicBezTo>
                  <a:close/>
                </a:path>
              </a:pathLst>
            </a:custGeom>
            <a:blipFill>
              <a:blip r:embed="rId7"/>
              <a:stretch>
                <a:fillRect t="-32610" b="-32610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4991100" cy="443230"/>
            </a:xfrm>
            <a:custGeom>
              <a:avLst/>
              <a:gdLst/>
              <a:ahLst/>
              <a:cxnLst/>
              <a:rect l="l" t="t" r="r" b="b"/>
              <a:pathLst>
                <a:path w="4991100" h="443230">
                  <a:moveTo>
                    <a:pt x="4991100" y="443230"/>
                  </a:moveTo>
                  <a:lnTo>
                    <a:pt x="0" y="443230"/>
                  </a:lnTo>
                  <a:lnTo>
                    <a:pt x="0" y="0"/>
                  </a:lnTo>
                  <a:lnTo>
                    <a:pt x="4991100" y="0"/>
                  </a:lnTo>
                  <a:lnTo>
                    <a:pt x="4991100" y="443230"/>
                  </a:lnTo>
                  <a:close/>
                </a:path>
              </a:pathLst>
            </a:custGeom>
            <a:blipFill>
              <a:blip r:embed="rId8"/>
              <a:stretch>
                <a:fillRect l="-2856" t="-34555" r="-838" b="-85845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5863874" y="4191900"/>
            <a:ext cx="2817385" cy="2316277"/>
            <a:chOff x="0" y="0"/>
            <a:chExt cx="4991100" cy="4103370"/>
          </a:xfrm>
        </p:grpSpPr>
        <p:sp>
          <p:nvSpPr>
            <p:cNvPr id="12" name="Freeform 12"/>
            <p:cNvSpPr/>
            <p:nvPr/>
          </p:nvSpPr>
          <p:spPr>
            <a:xfrm>
              <a:off x="0" y="54610"/>
              <a:ext cx="4991100" cy="4048760"/>
            </a:xfrm>
            <a:custGeom>
              <a:avLst/>
              <a:gdLst/>
              <a:ahLst/>
              <a:cxnLst/>
              <a:rect l="l" t="t" r="r" b="b"/>
              <a:pathLst>
                <a:path w="4991100" h="4048760">
                  <a:moveTo>
                    <a:pt x="4991100" y="194310"/>
                  </a:moveTo>
                  <a:lnTo>
                    <a:pt x="4991100" y="4048760"/>
                  </a:lnTo>
                  <a:lnTo>
                    <a:pt x="0" y="4048760"/>
                  </a:lnTo>
                  <a:lnTo>
                    <a:pt x="0" y="361950"/>
                  </a:lnTo>
                  <a:lnTo>
                    <a:pt x="0" y="334010"/>
                  </a:lnTo>
                  <a:lnTo>
                    <a:pt x="138430" y="278130"/>
                  </a:lnTo>
                  <a:cubicBezTo>
                    <a:pt x="138430" y="278130"/>
                    <a:pt x="248920" y="278130"/>
                    <a:pt x="304800" y="250190"/>
                  </a:cubicBezTo>
                  <a:cubicBezTo>
                    <a:pt x="360680" y="222250"/>
                    <a:pt x="499110" y="139700"/>
                    <a:pt x="499110" y="139700"/>
                  </a:cubicBezTo>
                  <a:cubicBezTo>
                    <a:pt x="499110" y="139700"/>
                    <a:pt x="637540" y="55880"/>
                    <a:pt x="721360" y="139700"/>
                  </a:cubicBezTo>
                  <a:cubicBezTo>
                    <a:pt x="721360" y="139700"/>
                    <a:pt x="859790" y="139700"/>
                    <a:pt x="887730" y="111760"/>
                  </a:cubicBezTo>
                  <a:lnTo>
                    <a:pt x="998220" y="139700"/>
                  </a:lnTo>
                  <a:lnTo>
                    <a:pt x="1330960" y="139700"/>
                  </a:lnTo>
                  <a:lnTo>
                    <a:pt x="1553210" y="139700"/>
                  </a:lnTo>
                  <a:lnTo>
                    <a:pt x="1913890" y="139700"/>
                  </a:lnTo>
                  <a:cubicBezTo>
                    <a:pt x="1913890" y="139700"/>
                    <a:pt x="2136140" y="139700"/>
                    <a:pt x="2190750" y="111760"/>
                  </a:cubicBezTo>
                  <a:cubicBezTo>
                    <a:pt x="2245360" y="83820"/>
                    <a:pt x="2413000" y="111760"/>
                    <a:pt x="2413000" y="111760"/>
                  </a:cubicBezTo>
                  <a:cubicBezTo>
                    <a:pt x="2413000" y="111760"/>
                    <a:pt x="2717800" y="167640"/>
                    <a:pt x="2801620" y="139700"/>
                  </a:cubicBezTo>
                  <a:cubicBezTo>
                    <a:pt x="2885440" y="111760"/>
                    <a:pt x="3051810" y="111760"/>
                    <a:pt x="3051810" y="111760"/>
                  </a:cubicBezTo>
                  <a:cubicBezTo>
                    <a:pt x="3051810" y="111760"/>
                    <a:pt x="3134360" y="167640"/>
                    <a:pt x="3274060" y="111760"/>
                  </a:cubicBezTo>
                  <a:cubicBezTo>
                    <a:pt x="3274060" y="111760"/>
                    <a:pt x="3329940" y="139700"/>
                    <a:pt x="3522980" y="83820"/>
                  </a:cubicBezTo>
                  <a:cubicBezTo>
                    <a:pt x="3522980" y="83820"/>
                    <a:pt x="3661410" y="83820"/>
                    <a:pt x="3717290" y="27940"/>
                  </a:cubicBezTo>
                  <a:cubicBezTo>
                    <a:pt x="3717290" y="27940"/>
                    <a:pt x="3827780" y="0"/>
                    <a:pt x="3939540" y="55880"/>
                  </a:cubicBezTo>
                  <a:cubicBezTo>
                    <a:pt x="3939540" y="55880"/>
                    <a:pt x="3995420" y="83820"/>
                    <a:pt x="4023360" y="55880"/>
                  </a:cubicBezTo>
                  <a:lnTo>
                    <a:pt x="4189730" y="83820"/>
                  </a:lnTo>
                  <a:cubicBezTo>
                    <a:pt x="4189730" y="83820"/>
                    <a:pt x="4245610" y="139700"/>
                    <a:pt x="4384040" y="167640"/>
                  </a:cubicBezTo>
                  <a:lnTo>
                    <a:pt x="4632960" y="167640"/>
                  </a:lnTo>
                  <a:cubicBezTo>
                    <a:pt x="4632960" y="167640"/>
                    <a:pt x="4771390" y="139700"/>
                    <a:pt x="4827270" y="167640"/>
                  </a:cubicBezTo>
                  <a:cubicBezTo>
                    <a:pt x="4883150" y="195580"/>
                    <a:pt x="4991100" y="194310"/>
                    <a:pt x="4991100" y="194310"/>
                  </a:cubicBezTo>
                  <a:close/>
                </a:path>
              </a:pathLst>
            </a:custGeom>
            <a:blipFill>
              <a:blip r:embed="rId9"/>
              <a:stretch>
                <a:fillRect l="-834" r="-834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4991100" cy="443230"/>
            </a:xfrm>
            <a:custGeom>
              <a:avLst/>
              <a:gdLst/>
              <a:ahLst/>
              <a:cxnLst/>
              <a:rect l="l" t="t" r="r" b="b"/>
              <a:pathLst>
                <a:path w="4991100" h="443230">
                  <a:moveTo>
                    <a:pt x="4991100" y="443230"/>
                  </a:moveTo>
                  <a:lnTo>
                    <a:pt x="0" y="443230"/>
                  </a:lnTo>
                  <a:lnTo>
                    <a:pt x="0" y="0"/>
                  </a:lnTo>
                  <a:lnTo>
                    <a:pt x="4991100" y="0"/>
                  </a:lnTo>
                  <a:lnTo>
                    <a:pt x="4991100" y="443230"/>
                  </a:lnTo>
                  <a:close/>
                </a:path>
              </a:pathLst>
            </a:custGeom>
            <a:blipFill>
              <a:blip r:embed="rId8"/>
              <a:stretch>
                <a:fillRect l="-2856" t="-34555" r="-838" b="-85845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492227" y="4923271"/>
            <a:ext cx="2817385" cy="2316277"/>
            <a:chOff x="0" y="0"/>
            <a:chExt cx="4991100" cy="4103370"/>
          </a:xfrm>
        </p:grpSpPr>
        <p:sp>
          <p:nvSpPr>
            <p:cNvPr id="15" name="Freeform 15"/>
            <p:cNvSpPr/>
            <p:nvPr/>
          </p:nvSpPr>
          <p:spPr>
            <a:xfrm>
              <a:off x="0" y="54610"/>
              <a:ext cx="4991100" cy="4048760"/>
            </a:xfrm>
            <a:custGeom>
              <a:avLst/>
              <a:gdLst/>
              <a:ahLst/>
              <a:cxnLst/>
              <a:rect l="l" t="t" r="r" b="b"/>
              <a:pathLst>
                <a:path w="4991100" h="4048760">
                  <a:moveTo>
                    <a:pt x="4991100" y="194310"/>
                  </a:moveTo>
                  <a:lnTo>
                    <a:pt x="4991100" y="4048760"/>
                  </a:lnTo>
                  <a:lnTo>
                    <a:pt x="0" y="4048760"/>
                  </a:lnTo>
                  <a:lnTo>
                    <a:pt x="0" y="361950"/>
                  </a:lnTo>
                  <a:lnTo>
                    <a:pt x="0" y="334010"/>
                  </a:lnTo>
                  <a:lnTo>
                    <a:pt x="138430" y="278130"/>
                  </a:lnTo>
                  <a:cubicBezTo>
                    <a:pt x="138430" y="278130"/>
                    <a:pt x="248920" y="278130"/>
                    <a:pt x="304800" y="250190"/>
                  </a:cubicBezTo>
                  <a:cubicBezTo>
                    <a:pt x="360680" y="222250"/>
                    <a:pt x="499110" y="139700"/>
                    <a:pt x="499110" y="139700"/>
                  </a:cubicBezTo>
                  <a:cubicBezTo>
                    <a:pt x="499110" y="139700"/>
                    <a:pt x="637540" y="55880"/>
                    <a:pt x="721360" y="139700"/>
                  </a:cubicBezTo>
                  <a:cubicBezTo>
                    <a:pt x="721360" y="139700"/>
                    <a:pt x="859790" y="139700"/>
                    <a:pt x="887730" y="111760"/>
                  </a:cubicBezTo>
                  <a:lnTo>
                    <a:pt x="998220" y="139700"/>
                  </a:lnTo>
                  <a:lnTo>
                    <a:pt x="1330960" y="139700"/>
                  </a:lnTo>
                  <a:lnTo>
                    <a:pt x="1553210" y="139700"/>
                  </a:lnTo>
                  <a:lnTo>
                    <a:pt x="1913890" y="139700"/>
                  </a:lnTo>
                  <a:cubicBezTo>
                    <a:pt x="1913890" y="139700"/>
                    <a:pt x="2136140" y="139700"/>
                    <a:pt x="2190750" y="111760"/>
                  </a:cubicBezTo>
                  <a:cubicBezTo>
                    <a:pt x="2245360" y="83820"/>
                    <a:pt x="2413000" y="111760"/>
                    <a:pt x="2413000" y="111760"/>
                  </a:cubicBezTo>
                  <a:cubicBezTo>
                    <a:pt x="2413000" y="111760"/>
                    <a:pt x="2717800" y="167640"/>
                    <a:pt x="2801620" y="139700"/>
                  </a:cubicBezTo>
                  <a:cubicBezTo>
                    <a:pt x="2885440" y="111760"/>
                    <a:pt x="3051810" y="111760"/>
                    <a:pt x="3051810" y="111760"/>
                  </a:cubicBezTo>
                  <a:cubicBezTo>
                    <a:pt x="3051810" y="111760"/>
                    <a:pt x="3134360" y="167640"/>
                    <a:pt x="3274060" y="111760"/>
                  </a:cubicBezTo>
                  <a:cubicBezTo>
                    <a:pt x="3274060" y="111760"/>
                    <a:pt x="3329940" y="139700"/>
                    <a:pt x="3522980" y="83820"/>
                  </a:cubicBezTo>
                  <a:cubicBezTo>
                    <a:pt x="3522980" y="83820"/>
                    <a:pt x="3661410" y="83820"/>
                    <a:pt x="3717290" y="27940"/>
                  </a:cubicBezTo>
                  <a:cubicBezTo>
                    <a:pt x="3717290" y="27940"/>
                    <a:pt x="3827780" y="0"/>
                    <a:pt x="3939540" y="55880"/>
                  </a:cubicBezTo>
                  <a:cubicBezTo>
                    <a:pt x="3939540" y="55880"/>
                    <a:pt x="3995420" y="83820"/>
                    <a:pt x="4023360" y="55880"/>
                  </a:cubicBezTo>
                  <a:lnTo>
                    <a:pt x="4189730" y="83820"/>
                  </a:lnTo>
                  <a:cubicBezTo>
                    <a:pt x="4189730" y="83820"/>
                    <a:pt x="4245610" y="139700"/>
                    <a:pt x="4384040" y="167640"/>
                  </a:cubicBezTo>
                  <a:lnTo>
                    <a:pt x="4632960" y="167640"/>
                  </a:lnTo>
                  <a:cubicBezTo>
                    <a:pt x="4632960" y="167640"/>
                    <a:pt x="4771390" y="139700"/>
                    <a:pt x="4827270" y="167640"/>
                  </a:cubicBezTo>
                  <a:cubicBezTo>
                    <a:pt x="4883150" y="195580"/>
                    <a:pt x="4991100" y="194310"/>
                    <a:pt x="4991100" y="194310"/>
                  </a:cubicBezTo>
                  <a:close/>
                </a:path>
              </a:pathLst>
            </a:custGeom>
            <a:blipFill>
              <a:blip r:embed="rId10"/>
              <a:stretch>
                <a:fillRect r="-7599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991100" cy="443230"/>
            </a:xfrm>
            <a:custGeom>
              <a:avLst/>
              <a:gdLst/>
              <a:ahLst/>
              <a:cxnLst/>
              <a:rect l="l" t="t" r="r" b="b"/>
              <a:pathLst>
                <a:path w="4991100" h="443230">
                  <a:moveTo>
                    <a:pt x="4991100" y="443230"/>
                  </a:moveTo>
                  <a:lnTo>
                    <a:pt x="0" y="443230"/>
                  </a:lnTo>
                  <a:lnTo>
                    <a:pt x="0" y="0"/>
                  </a:lnTo>
                  <a:lnTo>
                    <a:pt x="4991100" y="0"/>
                  </a:lnTo>
                  <a:lnTo>
                    <a:pt x="4991100" y="443230"/>
                  </a:lnTo>
                  <a:close/>
                </a:path>
              </a:pathLst>
            </a:custGeom>
            <a:blipFill>
              <a:blip r:embed="rId8"/>
              <a:stretch>
                <a:fillRect l="-2856" t="-34555" r="-838" b="-85845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3179329" y="4336266"/>
            <a:ext cx="2817385" cy="2316277"/>
            <a:chOff x="0" y="0"/>
            <a:chExt cx="4991100" cy="4103370"/>
          </a:xfrm>
        </p:grpSpPr>
        <p:sp>
          <p:nvSpPr>
            <p:cNvPr id="18" name="Freeform 18"/>
            <p:cNvSpPr/>
            <p:nvPr/>
          </p:nvSpPr>
          <p:spPr>
            <a:xfrm>
              <a:off x="0" y="54610"/>
              <a:ext cx="4991100" cy="4048760"/>
            </a:xfrm>
            <a:custGeom>
              <a:avLst/>
              <a:gdLst/>
              <a:ahLst/>
              <a:cxnLst/>
              <a:rect l="l" t="t" r="r" b="b"/>
              <a:pathLst>
                <a:path w="4991100" h="4048760">
                  <a:moveTo>
                    <a:pt x="4991100" y="194310"/>
                  </a:moveTo>
                  <a:lnTo>
                    <a:pt x="4991100" y="4048760"/>
                  </a:lnTo>
                  <a:lnTo>
                    <a:pt x="0" y="4048760"/>
                  </a:lnTo>
                  <a:lnTo>
                    <a:pt x="0" y="361950"/>
                  </a:lnTo>
                  <a:lnTo>
                    <a:pt x="0" y="334010"/>
                  </a:lnTo>
                  <a:lnTo>
                    <a:pt x="138430" y="278130"/>
                  </a:lnTo>
                  <a:cubicBezTo>
                    <a:pt x="138430" y="278130"/>
                    <a:pt x="248920" y="278130"/>
                    <a:pt x="304800" y="250190"/>
                  </a:cubicBezTo>
                  <a:cubicBezTo>
                    <a:pt x="360680" y="222250"/>
                    <a:pt x="499110" y="139700"/>
                    <a:pt x="499110" y="139700"/>
                  </a:cubicBezTo>
                  <a:cubicBezTo>
                    <a:pt x="499110" y="139700"/>
                    <a:pt x="637540" y="55880"/>
                    <a:pt x="721360" y="139700"/>
                  </a:cubicBezTo>
                  <a:cubicBezTo>
                    <a:pt x="721360" y="139700"/>
                    <a:pt x="859790" y="139700"/>
                    <a:pt x="887730" y="111760"/>
                  </a:cubicBezTo>
                  <a:lnTo>
                    <a:pt x="998220" y="139700"/>
                  </a:lnTo>
                  <a:lnTo>
                    <a:pt x="1330960" y="139700"/>
                  </a:lnTo>
                  <a:lnTo>
                    <a:pt x="1553210" y="139700"/>
                  </a:lnTo>
                  <a:lnTo>
                    <a:pt x="1913890" y="139700"/>
                  </a:lnTo>
                  <a:cubicBezTo>
                    <a:pt x="1913890" y="139700"/>
                    <a:pt x="2136140" y="139700"/>
                    <a:pt x="2190750" y="111760"/>
                  </a:cubicBezTo>
                  <a:cubicBezTo>
                    <a:pt x="2245360" y="83820"/>
                    <a:pt x="2413000" y="111760"/>
                    <a:pt x="2413000" y="111760"/>
                  </a:cubicBezTo>
                  <a:cubicBezTo>
                    <a:pt x="2413000" y="111760"/>
                    <a:pt x="2717800" y="167640"/>
                    <a:pt x="2801620" y="139700"/>
                  </a:cubicBezTo>
                  <a:cubicBezTo>
                    <a:pt x="2885440" y="111760"/>
                    <a:pt x="3051810" y="111760"/>
                    <a:pt x="3051810" y="111760"/>
                  </a:cubicBezTo>
                  <a:cubicBezTo>
                    <a:pt x="3051810" y="111760"/>
                    <a:pt x="3134360" y="167640"/>
                    <a:pt x="3274060" y="111760"/>
                  </a:cubicBezTo>
                  <a:cubicBezTo>
                    <a:pt x="3274060" y="111760"/>
                    <a:pt x="3329940" y="139700"/>
                    <a:pt x="3522980" y="83820"/>
                  </a:cubicBezTo>
                  <a:cubicBezTo>
                    <a:pt x="3522980" y="83820"/>
                    <a:pt x="3661410" y="83820"/>
                    <a:pt x="3717290" y="27940"/>
                  </a:cubicBezTo>
                  <a:cubicBezTo>
                    <a:pt x="3717290" y="27940"/>
                    <a:pt x="3827780" y="0"/>
                    <a:pt x="3939540" y="55880"/>
                  </a:cubicBezTo>
                  <a:cubicBezTo>
                    <a:pt x="3939540" y="55880"/>
                    <a:pt x="3995420" y="83820"/>
                    <a:pt x="4023360" y="55880"/>
                  </a:cubicBezTo>
                  <a:lnTo>
                    <a:pt x="4189730" y="83820"/>
                  </a:lnTo>
                  <a:cubicBezTo>
                    <a:pt x="4189730" y="83820"/>
                    <a:pt x="4245610" y="139700"/>
                    <a:pt x="4384040" y="167640"/>
                  </a:cubicBezTo>
                  <a:lnTo>
                    <a:pt x="4632960" y="167640"/>
                  </a:lnTo>
                  <a:cubicBezTo>
                    <a:pt x="4632960" y="167640"/>
                    <a:pt x="4771390" y="139700"/>
                    <a:pt x="4827270" y="167640"/>
                  </a:cubicBezTo>
                  <a:cubicBezTo>
                    <a:pt x="4883150" y="195580"/>
                    <a:pt x="4991100" y="194310"/>
                    <a:pt x="4991100" y="194310"/>
                  </a:cubicBezTo>
                  <a:close/>
                </a:path>
              </a:pathLst>
            </a:custGeom>
            <a:blipFill>
              <a:blip r:embed="rId11"/>
              <a:stretch>
                <a:fillRect t="-69633" b="-16357"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4991100" cy="443230"/>
            </a:xfrm>
            <a:custGeom>
              <a:avLst/>
              <a:gdLst/>
              <a:ahLst/>
              <a:cxnLst/>
              <a:rect l="l" t="t" r="r" b="b"/>
              <a:pathLst>
                <a:path w="4991100" h="443230">
                  <a:moveTo>
                    <a:pt x="4991100" y="443230"/>
                  </a:moveTo>
                  <a:lnTo>
                    <a:pt x="0" y="443230"/>
                  </a:lnTo>
                  <a:lnTo>
                    <a:pt x="0" y="0"/>
                  </a:lnTo>
                  <a:lnTo>
                    <a:pt x="4991100" y="0"/>
                  </a:lnTo>
                  <a:lnTo>
                    <a:pt x="4991100" y="443230"/>
                  </a:lnTo>
                  <a:close/>
                </a:path>
              </a:pathLst>
            </a:custGeom>
            <a:blipFill>
              <a:blip r:embed="rId8"/>
              <a:stretch>
                <a:fillRect l="-2856" t="-34555" r="-838" b="-85845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5863874" y="6807847"/>
            <a:ext cx="2972024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Vũ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Đình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Tuấn</a:t>
            </a:r>
            <a:endParaRPr lang="en-US" sz="3600" b="1" i="1" spc="97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836540" y="7508158"/>
            <a:ext cx="3726878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Đức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Quân</a:t>
            </a:r>
            <a:endParaRPr lang="en-US" sz="3600" b="1" i="1" spc="97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903332" y="7508158"/>
            <a:ext cx="3995173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Minh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79329" y="6888891"/>
            <a:ext cx="3356071" cy="458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Vũ</a:t>
            </a:r>
            <a:r>
              <a:rPr lang="en-US" sz="3600" b="1" i="1" spc="97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Thu </a:t>
            </a:r>
            <a:r>
              <a:rPr lang="en-US" sz="3600" b="1" i="1" spc="97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endParaRPr lang="en-US" sz="3600" b="1" i="1" spc="97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874367" y="1929951"/>
            <a:ext cx="10484207" cy="1755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dirty="0">
                <a:solidFill>
                  <a:srgbClr val="B3775D"/>
                </a:solidFill>
                <a:latin typeface="Was DokrakNP"/>
              </a:rPr>
              <a:t>Member of Group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358930" y="-288812"/>
            <a:ext cx="13276964" cy="11993707"/>
          </a:xfrm>
          <a:custGeom>
            <a:avLst/>
            <a:gdLst/>
            <a:ahLst/>
            <a:cxnLst/>
            <a:rect l="l" t="t" r="r" b="b"/>
            <a:pathLst>
              <a:path w="13276964" h="11993707">
                <a:moveTo>
                  <a:pt x="0" y="0"/>
                </a:moveTo>
                <a:lnTo>
                  <a:pt x="13276964" y="0"/>
                </a:lnTo>
                <a:lnTo>
                  <a:pt x="13276964" y="11993707"/>
                </a:lnTo>
                <a:lnTo>
                  <a:pt x="0" y="11993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895" b="-138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83103" y="-1490039"/>
            <a:ext cx="18809103" cy="13093932"/>
          </a:xfrm>
          <a:custGeom>
            <a:avLst/>
            <a:gdLst/>
            <a:ahLst/>
            <a:cxnLst/>
            <a:rect l="l" t="t" r="r" b="b"/>
            <a:pathLst>
              <a:path w="10524248" h="13093932">
                <a:moveTo>
                  <a:pt x="0" y="0"/>
                </a:moveTo>
                <a:lnTo>
                  <a:pt x="10524248" y="0"/>
                </a:lnTo>
                <a:lnTo>
                  <a:pt x="10524248" y="13093932"/>
                </a:lnTo>
                <a:lnTo>
                  <a:pt x="0" y="13093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21409490">
            <a:off x="997648" y="2175861"/>
            <a:ext cx="14247599" cy="7335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‘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tf.keras.layers.Conv2D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’: T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hêm một lớp Convolutional Neural Network (CNN) vào mô hình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‘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tf.keras.layers.MaxPool2D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’: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(max-pooling)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maps.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‘</a:t>
            </a:r>
            <a:r>
              <a:rPr lang="en-US" sz="3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tf.keras.layers.Flatten</a:t>
            </a:r>
            <a:r>
              <a:rPr lang="en-US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()’: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phẳng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feature maps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Wingdings" panose="05000000000000000000" pitchFamily="2" charset="2"/>
              <a:buChar char="Ø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‘</a:t>
            </a:r>
            <a:r>
              <a:rPr lang="vi-VN" sz="3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tf.keras.layers.Dense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TensorFlow và Keras được sử dụng để thêm một lớp fully connected (hoặc dense) vào mạng nơ-ron của bạn.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Freeform 12"/>
          <p:cNvSpPr/>
          <p:nvPr/>
        </p:nvSpPr>
        <p:spPr>
          <a:xfrm rot="-5400000">
            <a:off x="13730847" y="7147742"/>
            <a:ext cx="3795966" cy="5318341"/>
          </a:xfrm>
          <a:custGeom>
            <a:avLst/>
            <a:gdLst/>
            <a:ahLst/>
            <a:cxnLst/>
            <a:rect l="l" t="t" r="r" b="b"/>
            <a:pathLst>
              <a:path w="3795966" h="5318341">
                <a:moveTo>
                  <a:pt x="0" y="0"/>
                </a:moveTo>
                <a:lnTo>
                  <a:pt x="3795965" y="0"/>
                </a:lnTo>
                <a:lnTo>
                  <a:pt x="3795965" y="5318341"/>
                </a:lnTo>
                <a:lnTo>
                  <a:pt x="0" y="5318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773722">
            <a:off x="15318683" y="7119879"/>
            <a:ext cx="3881235" cy="4276843"/>
          </a:xfrm>
          <a:custGeom>
            <a:avLst/>
            <a:gdLst/>
            <a:ahLst/>
            <a:cxnLst/>
            <a:rect l="l" t="t" r="r" b="b"/>
            <a:pathLst>
              <a:path w="3881235" h="4276843">
                <a:moveTo>
                  <a:pt x="0" y="0"/>
                </a:moveTo>
                <a:lnTo>
                  <a:pt x="3881234" y="0"/>
                </a:lnTo>
                <a:lnTo>
                  <a:pt x="3881234" y="4276842"/>
                </a:lnTo>
                <a:lnTo>
                  <a:pt x="0" y="4276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8"/>
          <p:cNvSpPr/>
          <p:nvPr/>
        </p:nvSpPr>
        <p:spPr>
          <a:xfrm rot="21253176">
            <a:off x="3200208" y="428584"/>
            <a:ext cx="8115300" cy="1184296"/>
          </a:xfrm>
          <a:custGeom>
            <a:avLst/>
            <a:gdLst/>
            <a:ahLst/>
            <a:cxnLst/>
            <a:rect l="l" t="t" r="r" b="b"/>
            <a:pathLst>
              <a:path w="8115300" h="2755821">
                <a:moveTo>
                  <a:pt x="0" y="0"/>
                </a:moveTo>
                <a:lnTo>
                  <a:pt x="8115300" y="0"/>
                </a:lnTo>
                <a:lnTo>
                  <a:pt x="8115300" y="2755820"/>
                </a:lnTo>
                <a:lnTo>
                  <a:pt x="0" y="27558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6" name="TextBox 9"/>
          <p:cNvSpPr txBox="1"/>
          <p:nvPr/>
        </p:nvSpPr>
        <p:spPr>
          <a:xfrm rot="21259455">
            <a:off x="1948125" y="422010"/>
            <a:ext cx="10619467" cy="861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48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Một</a:t>
            </a:r>
            <a:r>
              <a:rPr lang="en-US" sz="48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 </a:t>
            </a:r>
            <a:r>
              <a:rPr lang="en-US" sz="48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số</a:t>
            </a:r>
            <a:r>
              <a:rPr lang="en-US" sz="48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 </a:t>
            </a:r>
            <a:r>
              <a:rPr lang="en-US" sz="48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lớp</a:t>
            </a:r>
            <a:r>
              <a:rPr lang="en-US" sz="48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 </a:t>
            </a:r>
            <a:r>
              <a:rPr lang="en-US" sz="4800" b="1" i="1" dirty="0" err="1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khác</a:t>
            </a:r>
            <a:r>
              <a:rPr lang="en-US" sz="4800" b="1" i="1" dirty="0">
                <a:solidFill>
                  <a:srgbClr val="5E484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rimson Pro Heavy"/>
              </a:rPr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2539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0200" y="614011"/>
            <a:ext cx="15782802" cy="11963400"/>
          </a:xfrm>
          <a:custGeom>
            <a:avLst/>
            <a:gdLst/>
            <a:ahLst/>
            <a:cxnLst/>
            <a:rect l="l" t="t" r="r" b="b"/>
            <a:pathLst>
              <a:path w="11958251" h="8262064">
                <a:moveTo>
                  <a:pt x="0" y="0"/>
                </a:moveTo>
                <a:lnTo>
                  <a:pt x="11958251" y="0"/>
                </a:lnTo>
                <a:lnTo>
                  <a:pt x="11958251" y="8262064"/>
                </a:lnTo>
                <a:lnTo>
                  <a:pt x="0" y="8262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667000" y="400687"/>
            <a:ext cx="12753701" cy="2389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0"/>
              </a:lnSpc>
            </a:pPr>
            <a:r>
              <a:rPr lang="en-US" sz="8000" dirty="0">
                <a:solidFill>
                  <a:srgbClr val="B3775D"/>
                </a:solidFill>
                <a:latin typeface="Was DokrakNP"/>
              </a:rPr>
              <a:t>3. Demo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1790" y="3771900"/>
            <a:ext cx="11614810" cy="586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32077" y="708587"/>
            <a:ext cx="12823845" cy="8869826"/>
          </a:xfrm>
          <a:custGeom>
            <a:avLst/>
            <a:gdLst/>
            <a:ahLst/>
            <a:cxnLst/>
            <a:rect l="l" t="t" r="r" b="b"/>
            <a:pathLst>
              <a:path w="12823845" h="8869826">
                <a:moveTo>
                  <a:pt x="0" y="0"/>
                </a:moveTo>
                <a:lnTo>
                  <a:pt x="12823846" y="0"/>
                </a:lnTo>
                <a:lnTo>
                  <a:pt x="12823846" y="8869826"/>
                </a:lnTo>
                <a:lnTo>
                  <a:pt x="0" y="8869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23437">
            <a:off x="2393441" y="1949386"/>
            <a:ext cx="5533802" cy="6388227"/>
          </a:xfrm>
          <a:custGeom>
            <a:avLst/>
            <a:gdLst/>
            <a:ahLst/>
            <a:cxnLst/>
            <a:rect l="l" t="t" r="r" b="b"/>
            <a:pathLst>
              <a:path w="5533802" h="6388227">
                <a:moveTo>
                  <a:pt x="0" y="0"/>
                </a:moveTo>
                <a:lnTo>
                  <a:pt x="5533802" y="0"/>
                </a:lnTo>
                <a:lnTo>
                  <a:pt x="5533802" y="6388228"/>
                </a:lnTo>
                <a:lnTo>
                  <a:pt x="0" y="63882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25851" y="3065879"/>
            <a:ext cx="12236297" cy="4155243"/>
          </a:xfrm>
          <a:custGeom>
            <a:avLst/>
            <a:gdLst/>
            <a:ahLst/>
            <a:cxnLst/>
            <a:rect l="l" t="t" r="r" b="b"/>
            <a:pathLst>
              <a:path w="12236297" h="4155243">
                <a:moveTo>
                  <a:pt x="0" y="0"/>
                </a:moveTo>
                <a:lnTo>
                  <a:pt x="12236298" y="0"/>
                </a:lnTo>
                <a:lnTo>
                  <a:pt x="12236298" y="4155242"/>
                </a:lnTo>
                <a:lnTo>
                  <a:pt x="0" y="4155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25660" y="-1294508"/>
            <a:ext cx="2763774" cy="8229600"/>
          </a:xfrm>
          <a:custGeom>
            <a:avLst/>
            <a:gdLst/>
            <a:ahLst/>
            <a:cxnLst/>
            <a:rect l="l" t="t" r="r" b="b"/>
            <a:pathLst>
              <a:path w="2763774" h="8229600">
                <a:moveTo>
                  <a:pt x="0" y="0"/>
                </a:moveTo>
                <a:lnTo>
                  <a:pt x="2763774" y="0"/>
                </a:lnTo>
                <a:lnTo>
                  <a:pt x="2763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604698" y="2820292"/>
            <a:ext cx="2763774" cy="8229600"/>
          </a:xfrm>
          <a:custGeom>
            <a:avLst/>
            <a:gdLst/>
            <a:ahLst/>
            <a:cxnLst/>
            <a:rect l="l" t="t" r="r" b="b"/>
            <a:pathLst>
              <a:path w="2763774" h="8229600">
                <a:moveTo>
                  <a:pt x="0" y="0"/>
                </a:moveTo>
                <a:lnTo>
                  <a:pt x="2763774" y="0"/>
                </a:lnTo>
                <a:lnTo>
                  <a:pt x="2763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434611" y="5143500"/>
            <a:ext cx="2474221" cy="2554034"/>
          </a:xfrm>
          <a:custGeom>
            <a:avLst/>
            <a:gdLst/>
            <a:ahLst/>
            <a:cxnLst/>
            <a:rect l="l" t="t" r="r" b="b"/>
            <a:pathLst>
              <a:path w="2474221" h="2554034">
                <a:moveTo>
                  <a:pt x="0" y="0"/>
                </a:moveTo>
                <a:lnTo>
                  <a:pt x="2474221" y="0"/>
                </a:lnTo>
                <a:lnTo>
                  <a:pt x="2474221" y="2554034"/>
                </a:lnTo>
                <a:lnTo>
                  <a:pt x="0" y="2554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03708">
            <a:off x="5713381" y="8092057"/>
            <a:ext cx="14029994" cy="2332486"/>
          </a:xfrm>
          <a:custGeom>
            <a:avLst/>
            <a:gdLst/>
            <a:ahLst/>
            <a:cxnLst/>
            <a:rect l="l" t="t" r="r" b="b"/>
            <a:pathLst>
              <a:path w="14029994" h="2332486">
                <a:moveTo>
                  <a:pt x="0" y="0"/>
                </a:moveTo>
                <a:lnTo>
                  <a:pt x="14029993" y="0"/>
                </a:lnTo>
                <a:lnTo>
                  <a:pt x="14029993" y="2332486"/>
                </a:lnTo>
                <a:lnTo>
                  <a:pt x="0" y="2332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744708" y="4341689"/>
            <a:ext cx="11467049" cy="16030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91"/>
              </a:lnSpc>
            </a:pPr>
            <a:r>
              <a:rPr lang="en-US" sz="11700" dirty="0">
                <a:solidFill>
                  <a:schemeClr val="accent1">
                    <a:lumMod val="75000"/>
                  </a:schemeClr>
                </a:solidFill>
                <a:latin typeface="Crimson Pro Bold"/>
              </a:rPr>
              <a:t>THANK YOU!</a:t>
            </a:r>
          </a:p>
        </p:txBody>
      </p:sp>
      <p:sp>
        <p:nvSpPr>
          <p:cNvPr id="12" name="Freeform 12"/>
          <p:cNvSpPr/>
          <p:nvPr/>
        </p:nvSpPr>
        <p:spPr>
          <a:xfrm rot="497645">
            <a:off x="13321251" y="3742148"/>
            <a:ext cx="2890223" cy="4188728"/>
          </a:xfrm>
          <a:custGeom>
            <a:avLst/>
            <a:gdLst/>
            <a:ahLst/>
            <a:cxnLst/>
            <a:rect l="l" t="t" r="r" b="b"/>
            <a:pathLst>
              <a:path w="2890223" h="4188728">
                <a:moveTo>
                  <a:pt x="0" y="0"/>
                </a:moveTo>
                <a:lnTo>
                  <a:pt x="2890222" y="0"/>
                </a:lnTo>
                <a:lnTo>
                  <a:pt x="2890222" y="4188728"/>
                </a:lnTo>
                <a:lnTo>
                  <a:pt x="0" y="41887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429867">
            <a:off x="13810159" y="5932248"/>
            <a:ext cx="1912406" cy="1878938"/>
          </a:xfrm>
          <a:custGeom>
            <a:avLst/>
            <a:gdLst/>
            <a:ahLst/>
            <a:cxnLst/>
            <a:rect l="l" t="t" r="r" b="b"/>
            <a:pathLst>
              <a:path w="1912406" h="1878938">
                <a:moveTo>
                  <a:pt x="0" y="0"/>
                </a:moveTo>
                <a:lnTo>
                  <a:pt x="1912406" y="0"/>
                </a:lnTo>
                <a:lnTo>
                  <a:pt x="1912406" y="1878939"/>
                </a:lnTo>
                <a:lnTo>
                  <a:pt x="0" y="18789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289360">
            <a:off x="-641680" y="7277513"/>
            <a:ext cx="2953261" cy="3888002"/>
          </a:xfrm>
          <a:custGeom>
            <a:avLst/>
            <a:gdLst/>
            <a:ahLst/>
            <a:cxnLst/>
            <a:rect l="l" t="t" r="r" b="b"/>
            <a:pathLst>
              <a:path w="2953261" h="3888002">
                <a:moveTo>
                  <a:pt x="0" y="0"/>
                </a:moveTo>
                <a:lnTo>
                  <a:pt x="2953261" y="0"/>
                </a:lnTo>
                <a:lnTo>
                  <a:pt x="2953261" y="3888001"/>
                </a:lnTo>
                <a:lnTo>
                  <a:pt x="0" y="3888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9265592">
            <a:off x="15460863" y="-1269088"/>
            <a:ext cx="2953261" cy="3888002"/>
          </a:xfrm>
          <a:custGeom>
            <a:avLst/>
            <a:gdLst/>
            <a:ahLst/>
            <a:cxnLst/>
            <a:rect l="l" t="t" r="r" b="b"/>
            <a:pathLst>
              <a:path w="2953261" h="3888002">
                <a:moveTo>
                  <a:pt x="0" y="0"/>
                </a:moveTo>
                <a:lnTo>
                  <a:pt x="2953261" y="0"/>
                </a:lnTo>
                <a:lnTo>
                  <a:pt x="2953261" y="3888001"/>
                </a:lnTo>
                <a:lnTo>
                  <a:pt x="0" y="3888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106033">
            <a:off x="-5505406" y="-416254"/>
            <a:ext cx="14029994" cy="2332486"/>
          </a:xfrm>
          <a:custGeom>
            <a:avLst/>
            <a:gdLst/>
            <a:ahLst/>
            <a:cxnLst/>
            <a:rect l="l" t="t" r="r" b="b"/>
            <a:pathLst>
              <a:path w="14029994" h="2332486">
                <a:moveTo>
                  <a:pt x="0" y="0"/>
                </a:moveTo>
                <a:lnTo>
                  <a:pt x="14029994" y="0"/>
                </a:lnTo>
                <a:lnTo>
                  <a:pt x="14029994" y="2332487"/>
                </a:lnTo>
                <a:lnTo>
                  <a:pt x="0" y="23324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01604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67150" y="1051241"/>
            <a:ext cx="13566621" cy="7671307"/>
          </a:xfrm>
          <a:custGeom>
            <a:avLst/>
            <a:gdLst/>
            <a:ahLst/>
            <a:cxnLst/>
            <a:rect l="l" t="t" r="r" b="b"/>
            <a:pathLst>
              <a:path w="13566621" h="7671307">
                <a:moveTo>
                  <a:pt x="0" y="0"/>
                </a:moveTo>
                <a:lnTo>
                  <a:pt x="13566620" y="0"/>
                </a:lnTo>
                <a:lnTo>
                  <a:pt x="13566620" y="7671307"/>
                </a:lnTo>
                <a:lnTo>
                  <a:pt x="0" y="76713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62000" y="1517653"/>
            <a:ext cx="14020800" cy="1583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65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Chủ</a:t>
            </a:r>
            <a:r>
              <a:rPr lang="en-US" sz="65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65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đề</a:t>
            </a:r>
            <a:r>
              <a:rPr lang="en-US" sz="65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: </a:t>
            </a:r>
            <a:r>
              <a:rPr lang="en-US" sz="65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Thư</a:t>
            </a:r>
            <a:r>
              <a:rPr lang="en-US" sz="65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65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viện</a:t>
            </a:r>
            <a:r>
              <a:rPr lang="en-US" sz="65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6500" b="1" dirty="0" err="1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TensorFlow</a:t>
            </a:r>
            <a:r>
              <a:rPr lang="en-US" sz="6500" b="1" dirty="0">
                <a:solidFill>
                  <a:srgbClr val="B377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61963" y="3122203"/>
            <a:ext cx="10764074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14400" indent="-914400">
              <a:lnSpc>
                <a:spcPts val="5000"/>
              </a:lnSpc>
              <a:buAutoNum type="arabicPeriod"/>
            </a:pP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Khái</a:t>
            </a: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 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quát</a:t>
            </a: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 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chung</a:t>
            </a:r>
            <a:endParaRPr lang="en-US" sz="4800" b="1" spc="-148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e Bandi Face"/>
            </a:endParaRPr>
          </a:p>
          <a:p>
            <a:pPr>
              <a:lnSpc>
                <a:spcPts val="5000"/>
              </a:lnSpc>
            </a:pP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	1.1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TensorFlow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trong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Python </a:t>
            </a:r>
          </a:p>
          <a:p>
            <a:pPr>
              <a:lnSpc>
                <a:spcPts val="5000"/>
              </a:lnSpc>
            </a:pP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	1.2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Lịch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sử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ra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đời</a:t>
            </a:r>
            <a:endParaRPr lang="en-US" sz="4800" spc="-148" dirty="0">
              <a:solidFill>
                <a:srgbClr val="5D3D2F"/>
              </a:solidFill>
              <a:latin typeface="Core Bandi Face"/>
            </a:endParaRPr>
          </a:p>
          <a:p>
            <a:pPr marL="914400" indent="-914400">
              <a:lnSpc>
                <a:spcPts val="5000"/>
              </a:lnSpc>
              <a:buAutoNum type="arabicPeriod" startAt="2"/>
            </a:pP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Cách</a:t>
            </a: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 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s</a:t>
            </a:r>
            <a:r>
              <a:rPr lang="en-US" sz="4400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ử</a:t>
            </a: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 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d</a:t>
            </a:r>
            <a:r>
              <a:rPr lang="en-US" sz="4400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ụ</a:t>
            </a:r>
            <a:r>
              <a:rPr lang="en-US" sz="4800" b="1" spc="-148" dirty="0" err="1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ng</a:t>
            </a:r>
            <a:endParaRPr lang="en-US" sz="4800" b="1" spc="-148" dirty="0">
              <a:solidFill>
                <a:srgbClr val="5D3D2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e Bandi Face"/>
            </a:endParaRPr>
          </a:p>
          <a:p>
            <a:pPr>
              <a:lnSpc>
                <a:spcPts val="5000"/>
              </a:lnSpc>
            </a:pP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	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2.1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Khai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báo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thư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viện</a:t>
            </a:r>
            <a:endParaRPr lang="en-US" sz="4800" spc="-148" dirty="0">
              <a:solidFill>
                <a:srgbClr val="5D3D2F"/>
              </a:solidFill>
              <a:latin typeface="Core Bandi Face"/>
            </a:endParaRPr>
          </a:p>
          <a:p>
            <a:pPr>
              <a:lnSpc>
                <a:spcPts val="5000"/>
              </a:lnSpc>
            </a:pP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	2.2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Các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lệnh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cơ</a:t>
            </a:r>
            <a:r>
              <a:rPr lang="en-US" sz="4800" spc="-148" dirty="0">
                <a:solidFill>
                  <a:srgbClr val="5D3D2F"/>
                </a:solidFill>
                <a:latin typeface="Core Bandi Face"/>
              </a:rPr>
              <a:t> </a:t>
            </a:r>
            <a:r>
              <a:rPr lang="en-US" sz="4800" spc="-148" dirty="0" err="1">
                <a:solidFill>
                  <a:srgbClr val="5D3D2F"/>
                </a:solidFill>
                <a:latin typeface="Core Bandi Face"/>
              </a:rPr>
              <a:t>bản</a:t>
            </a:r>
            <a:endParaRPr lang="en-US" sz="4800" spc="-148" dirty="0">
              <a:solidFill>
                <a:srgbClr val="5D3D2F"/>
              </a:solidFill>
              <a:latin typeface="Core Bandi Face"/>
            </a:endParaRPr>
          </a:p>
          <a:p>
            <a:pPr>
              <a:lnSpc>
                <a:spcPts val="5000"/>
              </a:lnSpc>
            </a:pPr>
            <a:r>
              <a:rPr lang="en-US" sz="4800" b="1" spc="-148" dirty="0">
                <a:solidFill>
                  <a:srgbClr val="5D3D2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e Bandi Face"/>
              </a:rPr>
              <a:t>3.   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184662" y="1054293"/>
            <a:ext cx="10328349" cy="168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1" dirty="0">
                <a:solidFill>
                  <a:srgbClr val="B3775D"/>
                </a:solidFill>
              </a:rPr>
              <a:t>1. </a:t>
            </a:r>
            <a:r>
              <a:rPr lang="en-US" sz="9999" b="1" dirty="0" err="1">
                <a:solidFill>
                  <a:srgbClr val="B3775D"/>
                </a:solidFill>
              </a:rPr>
              <a:t>Khái</a:t>
            </a:r>
            <a:r>
              <a:rPr lang="en-US" sz="9999" b="1" dirty="0">
                <a:solidFill>
                  <a:srgbClr val="B3775D"/>
                </a:solidFill>
              </a:rPr>
              <a:t> </a:t>
            </a:r>
            <a:r>
              <a:rPr lang="en-US" sz="9999" b="1" dirty="0" err="1">
                <a:solidFill>
                  <a:srgbClr val="B3775D"/>
                </a:solidFill>
              </a:rPr>
              <a:t>quát</a:t>
            </a:r>
            <a:r>
              <a:rPr lang="en-US" sz="9999" b="1" dirty="0">
                <a:solidFill>
                  <a:srgbClr val="B3775D"/>
                </a:solidFill>
              </a:rPr>
              <a:t> </a:t>
            </a:r>
            <a:r>
              <a:rPr lang="en-US" sz="9999" b="1" dirty="0" err="1">
                <a:solidFill>
                  <a:srgbClr val="B3775D"/>
                </a:solidFill>
              </a:rPr>
              <a:t>chung</a:t>
            </a:r>
            <a:endParaRPr lang="en-US" sz="9999" b="1" dirty="0">
              <a:solidFill>
                <a:srgbClr val="B3775D"/>
              </a:solidFill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743200" y="3520802"/>
            <a:ext cx="5508351" cy="4982745"/>
          </a:xfrm>
          <a:custGeom>
            <a:avLst/>
            <a:gdLst/>
            <a:ahLst/>
            <a:cxnLst/>
            <a:rect l="l" t="t" r="r" b="b"/>
            <a:pathLst>
              <a:path w="6018132" h="5886827">
                <a:moveTo>
                  <a:pt x="0" y="0"/>
                </a:moveTo>
                <a:lnTo>
                  <a:pt x="6018132" y="0"/>
                </a:lnTo>
                <a:lnTo>
                  <a:pt x="6018132" y="5886827"/>
                </a:lnTo>
                <a:lnTo>
                  <a:pt x="0" y="588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113109" y="5657843"/>
            <a:ext cx="4455291" cy="2000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TensorFlow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</a:t>
            </a: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trong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Python</a:t>
            </a:r>
          </a:p>
          <a:p>
            <a:pPr>
              <a:lnSpc>
                <a:spcPts val="5179"/>
              </a:lnSpc>
            </a:pPr>
            <a:endParaRPr lang="en-US" sz="4800" dirty="0">
              <a:solidFill>
                <a:srgbClr val="F2EDE7"/>
              </a:solidFill>
              <a:latin typeface="Core Bandi Face"/>
            </a:endParaRPr>
          </a:p>
        </p:txBody>
      </p:sp>
      <p:sp>
        <p:nvSpPr>
          <p:cNvPr id="8" name="Freeform 8"/>
          <p:cNvSpPr/>
          <p:nvPr/>
        </p:nvSpPr>
        <p:spPr>
          <a:xfrm rot="-6585783">
            <a:off x="6306855" y="7176336"/>
            <a:ext cx="1842103" cy="1513566"/>
          </a:xfrm>
          <a:custGeom>
            <a:avLst/>
            <a:gdLst/>
            <a:ahLst/>
            <a:cxnLst/>
            <a:rect l="l" t="t" r="r" b="b"/>
            <a:pathLst>
              <a:path w="1842103" h="1513566">
                <a:moveTo>
                  <a:pt x="0" y="0"/>
                </a:moveTo>
                <a:lnTo>
                  <a:pt x="1842103" y="0"/>
                </a:lnTo>
                <a:lnTo>
                  <a:pt x="1842103" y="1513566"/>
                </a:lnTo>
                <a:lnTo>
                  <a:pt x="0" y="1513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55610" t="-62685" r="-134914"/>
            </a:stretch>
          </a:blipFill>
        </p:spPr>
      </p:sp>
      <p:sp>
        <p:nvSpPr>
          <p:cNvPr id="11" name="Freeform 4"/>
          <p:cNvSpPr/>
          <p:nvPr/>
        </p:nvSpPr>
        <p:spPr>
          <a:xfrm>
            <a:off x="10368168" y="3520801"/>
            <a:ext cx="5596561" cy="4982745"/>
          </a:xfrm>
          <a:custGeom>
            <a:avLst/>
            <a:gdLst/>
            <a:ahLst/>
            <a:cxnLst/>
            <a:rect l="l" t="t" r="r" b="b"/>
            <a:pathLst>
              <a:path w="6018132" h="5886827">
                <a:moveTo>
                  <a:pt x="0" y="0"/>
                </a:moveTo>
                <a:lnTo>
                  <a:pt x="6018132" y="0"/>
                </a:lnTo>
                <a:lnTo>
                  <a:pt x="6018132" y="5886827"/>
                </a:lnTo>
                <a:lnTo>
                  <a:pt x="0" y="58868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5"/>
          <p:cNvSpPr txBox="1"/>
          <p:nvPr/>
        </p:nvSpPr>
        <p:spPr>
          <a:xfrm>
            <a:off x="10279960" y="5657843"/>
            <a:ext cx="5684769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98829" lvl="1" indent="-399415">
              <a:lnSpc>
                <a:spcPts val="5179"/>
              </a:lnSpc>
              <a:buFont typeface="Arial"/>
              <a:buChar char="•"/>
            </a:pP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Lịch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</a:t>
            </a: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sử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</a:t>
            </a: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ra</a:t>
            </a:r>
            <a:r>
              <a:rPr lang="en-US" sz="4800" dirty="0">
                <a:solidFill>
                  <a:srgbClr val="F2EDE7"/>
                </a:solidFill>
                <a:latin typeface="Core Bandi Face"/>
              </a:rPr>
              <a:t> </a:t>
            </a:r>
            <a:r>
              <a:rPr lang="en-US" sz="4800" dirty="0" err="1">
                <a:solidFill>
                  <a:srgbClr val="F2EDE7"/>
                </a:solidFill>
                <a:latin typeface="Core Bandi Face"/>
              </a:rPr>
              <a:t>đời</a:t>
            </a:r>
            <a:endParaRPr lang="en-US" sz="4800" dirty="0">
              <a:solidFill>
                <a:srgbClr val="F2EDE7"/>
              </a:solidFill>
              <a:latin typeface="Core Bandi Face"/>
            </a:endParaRPr>
          </a:p>
          <a:p>
            <a:pPr>
              <a:lnSpc>
                <a:spcPts val="5179"/>
              </a:lnSpc>
            </a:pPr>
            <a:endParaRPr lang="en-US" sz="4800" dirty="0">
              <a:solidFill>
                <a:srgbClr val="F2EDE7"/>
              </a:solidFill>
              <a:latin typeface="Core Bandi Face"/>
            </a:endParaRPr>
          </a:p>
        </p:txBody>
      </p:sp>
      <p:sp>
        <p:nvSpPr>
          <p:cNvPr id="13" name="Freeform 9"/>
          <p:cNvSpPr/>
          <p:nvPr/>
        </p:nvSpPr>
        <p:spPr>
          <a:xfrm rot="-4958658">
            <a:off x="14044424" y="7176335"/>
            <a:ext cx="1842103" cy="1513566"/>
          </a:xfrm>
          <a:custGeom>
            <a:avLst/>
            <a:gdLst/>
            <a:ahLst/>
            <a:cxnLst/>
            <a:rect l="l" t="t" r="r" b="b"/>
            <a:pathLst>
              <a:path w="1842103" h="1513566">
                <a:moveTo>
                  <a:pt x="0" y="0"/>
                </a:moveTo>
                <a:lnTo>
                  <a:pt x="1842103" y="0"/>
                </a:lnTo>
                <a:lnTo>
                  <a:pt x="1842103" y="1513566"/>
                </a:lnTo>
                <a:lnTo>
                  <a:pt x="0" y="15135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555610" t="-62685" r="-134914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67000" y="3390900"/>
            <a:ext cx="13030199" cy="5237535"/>
            <a:chOff x="-1646179" y="-203200"/>
            <a:chExt cx="17373600" cy="6983380"/>
          </a:xfrm>
        </p:grpSpPr>
        <p:sp>
          <p:nvSpPr>
            <p:cNvPr id="4" name="Freeform 4"/>
            <p:cNvSpPr/>
            <p:nvPr/>
          </p:nvSpPr>
          <p:spPr>
            <a:xfrm>
              <a:off x="-1646179" y="0"/>
              <a:ext cx="8118168" cy="6780180"/>
            </a:xfrm>
            <a:custGeom>
              <a:avLst/>
              <a:gdLst/>
              <a:ahLst/>
              <a:cxnLst/>
              <a:rect l="l" t="t" r="r" b="b"/>
              <a:pathLst>
                <a:path w="6471990" h="6780180">
                  <a:moveTo>
                    <a:pt x="0" y="0"/>
                  </a:moveTo>
                  <a:lnTo>
                    <a:pt x="6471990" y="0"/>
                  </a:lnTo>
                  <a:lnTo>
                    <a:pt x="6471990" y="6780180"/>
                  </a:lnTo>
                  <a:lnTo>
                    <a:pt x="0" y="678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-630179" y="1450037"/>
              <a:ext cx="6363724" cy="36769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ct val="140000"/>
                </a:lnSpc>
                <a:spcBef>
                  <a:spcPct val="0"/>
                </a:spcBef>
              </a:pPr>
              <a:r>
                <a:rPr lang="en-US" sz="3200" dirty="0">
                  <a:latin typeface="Arial (Body)"/>
                </a:rPr>
                <a:t>L</a:t>
              </a:r>
              <a:r>
                <a:rPr lang="vi-VN" sz="3200" dirty="0"/>
                <a:t>à một thư viện mã nguồn mở trong ngôn ngữ lập trình Python được phát triển bởi Google</a:t>
              </a:r>
              <a:endParaRPr lang="en-US" sz="3200" dirty="0"/>
            </a:p>
          </p:txBody>
        </p:sp>
        <p:sp>
          <p:nvSpPr>
            <p:cNvPr id="6" name="Freeform 6"/>
            <p:cNvSpPr/>
            <p:nvPr/>
          </p:nvSpPr>
          <p:spPr>
            <a:xfrm>
              <a:off x="7507651" y="-203200"/>
              <a:ext cx="8219770" cy="6983380"/>
            </a:xfrm>
            <a:custGeom>
              <a:avLst/>
              <a:gdLst/>
              <a:ahLst/>
              <a:cxnLst/>
              <a:rect l="l" t="t" r="r" b="b"/>
              <a:pathLst>
                <a:path w="6471990" h="6780180">
                  <a:moveTo>
                    <a:pt x="0" y="0"/>
                  </a:moveTo>
                  <a:lnTo>
                    <a:pt x="6471990" y="0"/>
                  </a:lnTo>
                  <a:lnTo>
                    <a:pt x="6471990" y="6780180"/>
                  </a:lnTo>
                  <a:lnTo>
                    <a:pt x="0" y="67801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363648" y="1551637"/>
              <a:ext cx="6507774" cy="36769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lvl="0">
                <a:lnSpc>
                  <a:spcPct val="140000"/>
                </a:lnSpc>
                <a:spcBef>
                  <a:spcPct val="0"/>
                </a:spcBef>
              </a:pPr>
              <a:r>
                <a:rPr lang="en-US" sz="3200" dirty="0">
                  <a:latin typeface="Arial (Body)"/>
                </a:rPr>
                <a:t>C</a:t>
              </a:r>
              <a:r>
                <a:rPr lang="vi-VN" sz="3200" dirty="0"/>
                <a:t>huyên dụng cho việc xây dựng và huấn luyện các mạng nơ-ron và các mô hình học máy.</a:t>
              </a:r>
              <a:endParaRPr lang="en-US" sz="3200"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971800" y="1295890"/>
            <a:ext cx="123444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8000" b="1" dirty="0">
                <a:solidFill>
                  <a:srgbClr val="B3775D"/>
                </a:solidFill>
                <a:latin typeface="+mj-lt"/>
              </a:rPr>
              <a:t>1.1 </a:t>
            </a:r>
            <a:r>
              <a:rPr lang="en-US" sz="8000" b="1" dirty="0" err="1">
                <a:solidFill>
                  <a:srgbClr val="B3775D"/>
                </a:solidFill>
                <a:latin typeface="+mj-lt"/>
              </a:rPr>
              <a:t>TensorFlow</a:t>
            </a:r>
            <a:r>
              <a:rPr lang="en-US" sz="8000" b="1" dirty="0">
                <a:solidFill>
                  <a:srgbClr val="B3775D"/>
                </a:solidFill>
                <a:latin typeface="+mj-lt"/>
              </a:rPr>
              <a:t> </a:t>
            </a:r>
            <a:r>
              <a:rPr lang="en-US" sz="8000" b="1" dirty="0" err="1">
                <a:solidFill>
                  <a:srgbClr val="B3775D"/>
                </a:solidFill>
                <a:latin typeface="+mj-lt"/>
              </a:rPr>
              <a:t>trong</a:t>
            </a:r>
            <a:r>
              <a:rPr lang="en-US" sz="8000" b="1" dirty="0">
                <a:solidFill>
                  <a:srgbClr val="B3775D"/>
                </a:solidFill>
                <a:latin typeface="+mj-lt"/>
              </a:rPr>
              <a:t> Python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042623" y="654165"/>
            <a:ext cx="10756400" cy="2503308"/>
          </a:xfrm>
          <a:custGeom>
            <a:avLst/>
            <a:gdLst/>
            <a:ahLst/>
            <a:cxnLst/>
            <a:rect l="l" t="t" r="r" b="b"/>
            <a:pathLst>
              <a:path w="10756400" h="2503308">
                <a:moveTo>
                  <a:pt x="0" y="0"/>
                </a:moveTo>
                <a:lnTo>
                  <a:pt x="10756401" y="0"/>
                </a:lnTo>
                <a:lnTo>
                  <a:pt x="10756401" y="2503307"/>
                </a:lnTo>
                <a:lnTo>
                  <a:pt x="0" y="2503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400000" flipV="1">
            <a:off x="2621478" y="2289026"/>
            <a:ext cx="6305931" cy="8042824"/>
          </a:xfrm>
          <a:custGeom>
            <a:avLst/>
            <a:gdLst/>
            <a:ahLst/>
            <a:cxnLst/>
            <a:rect l="l" t="t" r="r" b="b"/>
            <a:pathLst>
              <a:path w="6305931" h="8042824">
                <a:moveTo>
                  <a:pt x="0" y="8042824"/>
                </a:moveTo>
                <a:lnTo>
                  <a:pt x="6305931" y="8042824"/>
                </a:lnTo>
                <a:lnTo>
                  <a:pt x="6305931" y="0"/>
                </a:lnTo>
                <a:lnTo>
                  <a:pt x="0" y="0"/>
                </a:lnTo>
                <a:lnTo>
                  <a:pt x="0" y="8042824"/>
                </a:lnTo>
                <a:close/>
              </a:path>
            </a:pathLst>
          </a:custGeom>
          <a:blipFill>
            <a:blip r:embed="rId5"/>
            <a:stretch>
              <a:fillRect t="-2322"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9914238" y="2289026"/>
            <a:ext cx="6305931" cy="8042824"/>
          </a:xfrm>
          <a:custGeom>
            <a:avLst/>
            <a:gdLst/>
            <a:ahLst/>
            <a:cxnLst/>
            <a:rect l="l" t="t" r="r" b="b"/>
            <a:pathLst>
              <a:path w="6305931" h="8042824">
                <a:moveTo>
                  <a:pt x="0" y="0"/>
                </a:moveTo>
                <a:lnTo>
                  <a:pt x="6305931" y="0"/>
                </a:lnTo>
                <a:lnTo>
                  <a:pt x="6305931" y="8042824"/>
                </a:lnTo>
                <a:lnTo>
                  <a:pt x="0" y="80428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322"/>
            </a:stretch>
          </a:blipFill>
        </p:spPr>
      </p:sp>
      <p:sp>
        <p:nvSpPr>
          <p:cNvPr id="8" name="Freeform 8"/>
          <p:cNvSpPr/>
          <p:nvPr/>
        </p:nvSpPr>
        <p:spPr>
          <a:xfrm rot="-5834749">
            <a:off x="-792488" y="-978119"/>
            <a:ext cx="3642376" cy="4013637"/>
          </a:xfrm>
          <a:custGeom>
            <a:avLst/>
            <a:gdLst/>
            <a:ahLst/>
            <a:cxnLst/>
            <a:rect l="l" t="t" r="r" b="b"/>
            <a:pathLst>
              <a:path w="3642376" h="4013637">
                <a:moveTo>
                  <a:pt x="0" y="0"/>
                </a:moveTo>
                <a:lnTo>
                  <a:pt x="3642376" y="0"/>
                </a:lnTo>
                <a:lnTo>
                  <a:pt x="3642376" y="4013638"/>
                </a:lnTo>
                <a:lnTo>
                  <a:pt x="0" y="4013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64241" y="3582284"/>
            <a:ext cx="14223560" cy="519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2800" dirty="0">
                <a:latin typeface="Crimson Pro Heavy" panose="020B0604020202020204" charset="0"/>
              </a:rPr>
              <a:t>1. </a:t>
            </a:r>
            <a:r>
              <a:rPr lang="vi-VN" sz="2800" dirty="0">
                <a:latin typeface="Crimson Pro Heavy" panose="020B0604020202020204" charset="0"/>
              </a:rPr>
              <a:t>Linh hoạt: TensorFlow cho phép xây dựng và tùy chỉnh các mô hình học máy từ đơn giản đến phức tạp, từ học sâu (deep learning) đến học tăng cường (reinforcement learning).</a:t>
            </a: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2800" dirty="0">
                <a:latin typeface="Crimson Pro Heavy" panose="020B0604020202020204" charset="0"/>
              </a:rPr>
              <a:t>2. </a:t>
            </a:r>
            <a:r>
              <a:rPr lang="vi-VN" sz="2800" dirty="0">
                <a:latin typeface="Crimson Pro Heavy" panose="020B0604020202020204" charset="0"/>
              </a:rPr>
              <a:t>Hiệu suất: Thư viện này được tối ưu hóa để hoạt động hiệu quả trên nhiều nền tảng phần cứng, đặc biệt là GPU</a:t>
            </a:r>
            <a:r>
              <a:rPr lang="en-US" sz="2800" dirty="0">
                <a:latin typeface="Crimson Pro Heavy" panose="020B0604020202020204" charset="0"/>
              </a:rPr>
              <a:t>.</a:t>
            </a:r>
            <a:endParaRPr lang="vi-VN" sz="2800" dirty="0">
              <a:latin typeface="Crimson Pro Heavy" panose="020B0604020202020204" charset="0"/>
            </a:endParaRP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2800" dirty="0">
                <a:latin typeface="Crimson Pro Heavy" panose="020B0604020202020204" charset="0"/>
              </a:rPr>
              <a:t>3. </a:t>
            </a:r>
            <a:r>
              <a:rPr lang="vi-VN" sz="2800" dirty="0">
                <a:latin typeface="Crimson Pro Heavy" panose="020B0604020202020204" charset="0"/>
              </a:rPr>
              <a:t>Cộng đồng lớn: TensorFlow có một cộng đồng sáng tạo và đông đảo, với nhiều tài liệu, ví dụ, và công cụ hỗ trợ.</a:t>
            </a:r>
          </a:p>
          <a:p>
            <a:pPr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</a:pPr>
            <a:r>
              <a:rPr lang="en-US" sz="2800" dirty="0">
                <a:latin typeface="Crimson Pro Heavy" panose="020B0604020202020204" charset="0"/>
              </a:rPr>
              <a:t>4. </a:t>
            </a:r>
            <a:r>
              <a:rPr lang="vi-VN" sz="2800" dirty="0">
                <a:latin typeface="Crimson Pro Heavy" panose="020B0604020202020204" charset="0"/>
              </a:rPr>
              <a:t>Tích hợp dễ dàng: TensorFlow có khả năng tích hợp tốt với các framework và thư viện khác trong ngành học máy</a:t>
            </a:r>
            <a:r>
              <a:rPr lang="en-US" sz="2800" dirty="0">
                <a:latin typeface="Crimson Pro Heavy" panose="020B0604020202020204" charset="0"/>
              </a:rPr>
              <a:t>.</a:t>
            </a:r>
            <a:endParaRPr lang="vi-VN" sz="2800" dirty="0">
              <a:latin typeface="Crimson Pro Heavy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 rot="2243381">
            <a:off x="15643419" y="7626518"/>
            <a:ext cx="3642376" cy="4013637"/>
          </a:xfrm>
          <a:custGeom>
            <a:avLst/>
            <a:gdLst/>
            <a:ahLst/>
            <a:cxnLst/>
            <a:rect l="l" t="t" r="r" b="b"/>
            <a:pathLst>
              <a:path w="3642376" h="4013637">
                <a:moveTo>
                  <a:pt x="0" y="0"/>
                </a:moveTo>
                <a:lnTo>
                  <a:pt x="3642376" y="0"/>
                </a:lnTo>
                <a:lnTo>
                  <a:pt x="3642376" y="4013638"/>
                </a:lnTo>
                <a:lnTo>
                  <a:pt x="0" y="4013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14629" y="1290850"/>
            <a:ext cx="9212387" cy="1671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4"/>
              </a:lnSpc>
            </a:pPr>
            <a:r>
              <a:rPr lang="en-US" sz="7286" dirty="0" err="1">
                <a:solidFill>
                  <a:srgbClr val="5E4840"/>
                </a:solidFill>
                <a:latin typeface="Crimson Pro Heavy"/>
              </a:rPr>
              <a:t>Đặc</a:t>
            </a:r>
            <a:r>
              <a:rPr lang="en-US" sz="7286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7286" dirty="0" err="1">
                <a:solidFill>
                  <a:srgbClr val="5E4840"/>
                </a:solidFill>
                <a:latin typeface="Crimson Pro Heavy"/>
              </a:rPr>
              <a:t>điểm</a:t>
            </a:r>
            <a:r>
              <a:rPr lang="en-US" sz="7286" dirty="0">
                <a:solidFill>
                  <a:srgbClr val="5E4840"/>
                </a:solidFill>
                <a:latin typeface="Crimson Pro Heavy"/>
              </a:rPr>
              <a:t> </a:t>
            </a:r>
            <a:r>
              <a:rPr lang="en-US" sz="7286" dirty="0" err="1">
                <a:solidFill>
                  <a:srgbClr val="5E4840"/>
                </a:solidFill>
                <a:latin typeface="Crimson Pro Heavy"/>
              </a:rPr>
              <a:t>của</a:t>
            </a:r>
            <a:r>
              <a:rPr lang="en-US" sz="7286" dirty="0">
                <a:solidFill>
                  <a:srgbClr val="5E4840"/>
                </a:solidFill>
                <a:latin typeface="Crimson Pro Heavy"/>
              </a:rPr>
              <a:t> TensorFlow</a:t>
            </a:r>
          </a:p>
        </p:txBody>
      </p:sp>
      <p:sp>
        <p:nvSpPr>
          <p:cNvPr id="12" name="Freeform 12"/>
          <p:cNvSpPr/>
          <p:nvPr/>
        </p:nvSpPr>
        <p:spPr>
          <a:xfrm rot="359742">
            <a:off x="-563777" y="5517410"/>
            <a:ext cx="3184953" cy="4615874"/>
          </a:xfrm>
          <a:custGeom>
            <a:avLst/>
            <a:gdLst/>
            <a:ahLst/>
            <a:cxnLst/>
            <a:rect l="l" t="t" r="r" b="b"/>
            <a:pathLst>
              <a:path w="3184953" h="4615874">
                <a:moveTo>
                  <a:pt x="0" y="0"/>
                </a:moveTo>
                <a:lnTo>
                  <a:pt x="3184954" y="0"/>
                </a:lnTo>
                <a:lnTo>
                  <a:pt x="3184954" y="4615874"/>
                </a:lnTo>
                <a:lnTo>
                  <a:pt x="0" y="46158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325078">
            <a:off x="72497" y="8057138"/>
            <a:ext cx="1912406" cy="1878938"/>
          </a:xfrm>
          <a:custGeom>
            <a:avLst/>
            <a:gdLst/>
            <a:ahLst/>
            <a:cxnLst/>
            <a:rect l="l" t="t" r="r" b="b"/>
            <a:pathLst>
              <a:path w="1912406" h="1878938">
                <a:moveTo>
                  <a:pt x="0" y="0"/>
                </a:moveTo>
                <a:lnTo>
                  <a:pt x="1912406" y="0"/>
                </a:lnTo>
                <a:lnTo>
                  <a:pt x="1912406" y="1878938"/>
                </a:lnTo>
                <a:lnTo>
                  <a:pt x="0" y="18789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2675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2697" y="807559"/>
            <a:ext cx="16822604" cy="8411302"/>
          </a:xfrm>
          <a:custGeom>
            <a:avLst/>
            <a:gdLst/>
            <a:ahLst/>
            <a:cxnLst/>
            <a:rect l="l" t="t" r="r" b="b"/>
            <a:pathLst>
              <a:path w="16822604" h="8411302">
                <a:moveTo>
                  <a:pt x="0" y="0"/>
                </a:moveTo>
                <a:lnTo>
                  <a:pt x="16822604" y="0"/>
                </a:lnTo>
                <a:lnTo>
                  <a:pt x="16822604" y="8411302"/>
                </a:lnTo>
                <a:lnTo>
                  <a:pt x="0" y="84113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048000" y="3390900"/>
            <a:ext cx="12474689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lvl="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Wingdings" panose="05000000000000000000" pitchFamily="2" charset="2"/>
              <a:buChar char="Ø"/>
            </a:pPr>
            <a:r>
              <a:rPr lang="vi-VN" sz="4000" dirty="0"/>
              <a:t>Google thấy deep learning có tiềm năng lớn và ứng dụng nó để cải thiện các dịch vụ như</a:t>
            </a:r>
            <a:r>
              <a:rPr lang="en-US" sz="4000" dirty="0"/>
              <a:t>:</a:t>
            </a:r>
            <a:r>
              <a:rPr lang="vi-VN" sz="4000" dirty="0"/>
              <a:t> </a:t>
            </a:r>
            <a:endParaRPr lang="en-US" sz="4000" dirty="0"/>
          </a:p>
          <a:p>
            <a:pPr marL="571500" lvl="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Arial" panose="020B0604020202020204" pitchFamily="34" charset="0"/>
              <a:buChar char="•"/>
            </a:pPr>
            <a:r>
              <a:rPr lang="vi-VN" sz="4000" dirty="0"/>
              <a:t>Gmail</a:t>
            </a:r>
            <a:endParaRPr lang="en-US" sz="4000" dirty="0"/>
          </a:p>
          <a:p>
            <a:pPr marL="571500" lvl="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Arial" panose="020B0604020202020204" pitchFamily="34" charset="0"/>
              <a:buChar char="•"/>
            </a:pPr>
            <a:r>
              <a:rPr lang="vi-VN" sz="4000" dirty="0"/>
              <a:t>Google Photos </a:t>
            </a:r>
            <a:endParaRPr lang="en-US" sz="4000" dirty="0"/>
          </a:p>
          <a:p>
            <a:pPr marL="571500" lvl="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Arial" panose="020B0604020202020204" pitchFamily="34" charset="0"/>
              <a:buChar char="•"/>
            </a:pPr>
            <a:r>
              <a:rPr lang="en-US" sz="4000" dirty="0">
                <a:latin typeface="Arial (Body)"/>
              </a:rPr>
              <a:t>Google Search Engine</a:t>
            </a:r>
            <a:r>
              <a:rPr lang="vi-VN" sz="4000" dirty="0">
                <a:latin typeface="Arial (Body)"/>
              </a:rPr>
              <a:t>. </a:t>
            </a:r>
            <a:endParaRPr lang="en-US" sz="4000" dirty="0">
              <a:latin typeface="Arial (Body)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893007" y="1413179"/>
            <a:ext cx="13258800" cy="16715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600" b="1" dirty="0">
                <a:solidFill>
                  <a:srgbClr val="B3775D"/>
                </a:solidFill>
              </a:rPr>
              <a:t>1.2 </a:t>
            </a:r>
            <a:r>
              <a:rPr lang="en-US" sz="9600" b="1" dirty="0" err="1">
                <a:solidFill>
                  <a:srgbClr val="B3775D"/>
                </a:solidFill>
              </a:rPr>
              <a:t>Lịch</a:t>
            </a:r>
            <a:r>
              <a:rPr lang="en-US" sz="9600" b="1" dirty="0">
                <a:solidFill>
                  <a:srgbClr val="B3775D"/>
                </a:solidFill>
              </a:rPr>
              <a:t> </a:t>
            </a:r>
            <a:r>
              <a:rPr lang="en-US" sz="9600" b="1" dirty="0" err="1">
                <a:solidFill>
                  <a:srgbClr val="B3775D"/>
                </a:solidFill>
              </a:rPr>
              <a:t>sử</a:t>
            </a:r>
            <a:r>
              <a:rPr lang="en-US" sz="9600" b="1" dirty="0">
                <a:solidFill>
                  <a:srgbClr val="B3775D"/>
                </a:solidFill>
              </a:rPr>
              <a:t> </a:t>
            </a:r>
            <a:r>
              <a:rPr lang="en-US" sz="9600" b="1" dirty="0" err="1">
                <a:solidFill>
                  <a:srgbClr val="B3775D"/>
                </a:solidFill>
              </a:rPr>
              <a:t>ra</a:t>
            </a:r>
            <a:r>
              <a:rPr lang="en-US" sz="9600" b="1" dirty="0">
                <a:solidFill>
                  <a:srgbClr val="B3775D"/>
                </a:solidFill>
              </a:rPr>
              <a:t> </a:t>
            </a:r>
            <a:r>
              <a:rPr lang="en-US" sz="9600" b="1" dirty="0" err="1">
                <a:solidFill>
                  <a:srgbClr val="B3775D"/>
                </a:solidFill>
              </a:rPr>
              <a:t>đời</a:t>
            </a:r>
            <a:endParaRPr lang="en-US" sz="9600" b="1" dirty="0">
              <a:solidFill>
                <a:srgbClr val="B3775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D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67881" y="-2290411"/>
            <a:ext cx="19823763" cy="14867822"/>
          </a:xfrm>
          <a:custGeom>
            <a:avLst/>
            <a:gdLst/>
            <a:ahLst/>
            <a:cxnLst/>
            <a:rect l="l" t="t" r="r" b="b"/>
            <a:pathLst>
              <a:path w="19823763" h="14867822">
                <a:moveTo>
                  <a:pt x="0" y="0"/>
                </a:moveTo>
                <a:lnTo>
                  <a:pt x="19823762" y="0"/>
                </a:lnTo>
                <a:lnTo>
                  <a:pt x="19823762" y="14867822"/>
                </a:lnTo>
                <a:lnTo>
                  <a:pt x="0" y="1486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14600" y="647700"/>
            <a:ext cx="13335000" cy="9454237"/>
          </a:xfrm>
          <a:custGeom>
            <a:avLst/>
            <a:gdLst/>
            <a:ahLst/>
            <a:cxnLst/>
            <a:rect l="l" t="t" r="r" b="b"/>
            <a:pathLst>
              <a:path w="12743017" h="6580031">
                <a:moveTo>
                  <a:pt x="0" y="0"/>
                </a:moveTo>
                <a:lnTo>
                  <a:pt x="12743018" y="0"/>
                </a:lnTo>
                <a:lnTo>
                  <a:pt x="12743018" y="6580030"/>
                </a:lnTo>
                <a:lnTo>
                  <a:pt x="0" y="6580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29000" y="2857500"/>
            <a:ext cx="10972800" cy="4052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lvl="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Wingdings" panose="05000000000000000000" pitchFamily="2" charset="2"/>
              <a:buChar char="Ø"/>
            </a:pPr>
            <a:r>
              <a:rPr lang="vi-VN" sz="4000" dirty="0"/>
              <a:t>Họ xây dựng TensorFlow, một framework AI, cho phép nhà nghiên cứu và phát triển làm việc cùng nhau. </a:t>
            </a:r>
            <a:endParaRPr lang="en-US" sz="4000" dirty="0"/>
          </a:p>
          <a:p>
            <a:pPr marL="571500" lvl="0" indent="-571500">
              <a:lnSpc>
                <a:spcPct val="130000"/>
              </a:lnSpc>
              <a:spcBef>
                <a:spcPts val="160"/>
              </a:spcBef>
              <a:spcAft>
                <a:spcPts val="160"/>
              </a:spcAft>
              <a:buFont typeface="Wingdings" panose="05000000000000000000" pitchFamily="2" charset="2"/>
              <a:buChar char="Ø"/>
            </a:pPr>
            <a:r>
              <a:rPr lang="vi-VN" sz="4000" dirty="0"/>
              <a:t>TensorFlow được công bố vào năm 2015 và phiên bản ổn định nhất ra mắt vào năm 2017. 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06577" y="1028700"/>
            <a:ext cx="5474847" cy="1859167"/>
          </a:xfrm>
          <a:custGeom>
            <a:avLst/>
            <a:gdLst/>
            <a:ahLst/>
            <a:cxnLst/>
            <a:rect l="l" t="t" r="r" b="b"/>
            <a:pathLst>
              <a:path w="5474847" h="1859167">
                <a:moveTo>
                  <a:pt x="0" y="0"/>
                </a:moveTo>
                <a:lnTo>
                  <a:pt x="5474846" y="0"/>
                </a:lnTo>
                <a:lnTo>
                  <a:pt x="5474846" y="1859167"/>
                </a:lnTo>
                <a:lnTo>
                  <a:pt x="0" y="1859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37807" y="1513749"/>
            <a:ext cx="9212387" cy="864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4"/>
              </a:lnSpc>
            </a:pPr>
            <a:r>
              <a:rPr lang="en-US" sz="7286" dirty="0">
                <a:solidFill>
                  <a:srgbClr val="5E4840"/>
                </a:solidFill>
                <a:latin typeface="Crimson Pro Heavy"/>
              </a:rPr>
              <a:t>‘</a:t>
            </a:r>
            <a:r>
              <a:rPr lang="en-US" sz="7286" dirty="0" err="1">
                <a:solidFill>
                  <a:srgbClr val="5E4840"/>
                </a:solidFill>
                <a:latin typeface="Crimson Pro Heavy"/>
              </a:rPr>
              <a:t>tf.keras</a:t>
            </a:r>
            <a:r>
              <a:rPr lang="en-US" sz="7286" dirty="0">
                <a:solidFill>
                  <a:srgbClr val="5E4840"/>
                </a:solidFill>
                <a:latin typeface="Crimson Pro Heavy"/>
              </a:rPr>
              <a:t>’</a:t>
            </a:r>
          </a:p>
        </p:txBody>
      </p:sp>
      <p:sp>
        <p:nvSpPr>
          <p:cNvPr id="5" name="Freeform 5"/>
          <p:cNvSpPr/>
          <p:nvPr/>
        </p:nvSpPr>
        <p:spPr>
          <a:xfrm rot="-348365">
            <a:off x="7430363" y="8380451"/>
            <a:ext cx="12700579" cy="2332486"/>
          </a:xfrm>
          <a:custGeom>
            <a:avLst/>
            <a:gdLst/>
            <a:ahLst/>
            <a:cxnLst/>
            <a:rect l="l" t="t" r="r" b="b"/>
            <a:pathLst>
              <a:path w="12700579" h="2332486">
                <a:moveTo>
                  <a:pt x="0" y="0"/>
                </a:moveTo>
                <a:lnTo>
                  <a:pt x="12700579" y="0"/>
                </a:lnTo>
                <a:lnTo>
                  <a:pt x="12700579" y="2332486"/>
                </a:lnTo>
                <a:lnTo>
                  <a:pt x="0" y="2332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33" r="-5233"/>
            </a:stretch>
          </a:blipFill>
        </p:spPr>
      </p:sp>
      <p:sp>
        <p:nvSpPr>
          <p:cNvPr id="6" name="Freeform 6"/>
          <p:cNvSpPr/>
          <p:nvPr/>
        </p:nvSpPr>
        <p:spPr>
          <a:xfrm rot="-630491" flipH="1">
            <a:off x="1760332" y="2624600"/>
            <a:ext cx="5554949" cy="6911290"/>
          </a:xfrm>
          <a:custGeom>
            <a:avLst/>
            <a:gdLst/>
            <a:ahLst/>
            <a:cxnLst/>
            <a:rect l="l" t="t" r="r" b="b"/>
            <a:pathLst>
              <a:path w="5554949" h="6911290">
                <a:moveTo>
                  <a:pt x="5554949" y="0"/>
                </a:moveTo>
                <a:lnTo>
                  <a:pt x="0" y="0"/>
                </a:lnTo>
                <a:lnTo>
                  <a:pt x="0" y="6911290"/>
                </a:lnTo>
                <a:lnTo>
                  <a:pt x="5554949" y="6911290"/>
                </a:lnTo>
                <a:lnTo>
                  <a:pt x="5554949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476252">
            <a:off x="11496226" y="2526454"/>
            <a:ext cx="5554949" cy="6911290"/>
          </a:xfrm>
          <a:custGeom>
            <a:avLst/>
            <a:gdLst/>
            <a:ahLst/>
            <a:cxnLst/>
            <a:rect l="l" t="t" r="r" b="b"/>
            <a:pathLst>
              <a:path w="5554949" h="6911290">
                <a:moveTo>
                  <a:pt x="0" y="0"/>
                </a:moveTo>
                <a:lnTo>
                  <a:pt x="5554949" y="0"/>
                </a:lnTo>
                <a:lnTo>
                  <a:pt x="5554949" y="6911289"/>
                </a:lnTo>
                <a:lnTo>
                  <a:pt x="0" y="691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314252">
            <a:off x="2379153" y="4648217"/>
            <a:ext cx="4317305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Từ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phiên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bản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TensorFlow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2.0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trở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đi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,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Keras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đã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được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tích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hợp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chặt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chẽ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vào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TensorFlow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như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một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module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chính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thức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15047" y="4503768"/>
            <a:ext cx="4317305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Giúp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đơn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giản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hóa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quá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trình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sử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dụng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Keras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với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TensorFlow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và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tạo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ra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TensorFlow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2.0 </a:t>
            </a:r>
            <a:r>
              <a:rPr lang="en-US" sz="3934" dirty="0" err="1">
                <a:solidFill>
                  <a:srgbClr val="5E4840"/>
                </a:solidFill>
                <a:latin typeface="Crimson Pro"/>
              </a:rPr>
              <a:t>Keras</a:t>
            </a:r>
            <a:r>
              <a:rPr lang="en-US" sz="3934" dirty="0">
                <a:solidFill>
                  <a:srgbClr val="5E4840"/>
                </a:solidFill>
                <a:latin typeface="Crimson Pro"/>
              </a:rPr>
              <a:t> API</a:t>
            </a:r>
          </a:p>
        </p:txBody>
      </p:sp>
      <p:sp>
        <p:nvSpPr>
          <p:cNvPr id="12" name="Freeform 12"/>
          <p:cNvSpPr/>
          <p:nvPr/>
        </p:nvSpPr>
        <p:spPr>
          <a:xfrm rot="-833930">
            <a:off x="-3236747" y="-554939"/>
            <a:ext cx="12700579" cy="2332486"/>
          </a:xfrm>
          <a:custGeom>
            <a:avLst/>
            <a:gdLst/>
            <a:ahLst/>
            <a:cxnLst/>
            <a:rect l="l" t="t" r="r" b="b"/>
            <a:pathLst>
              <a:path w="12700579" h="2332486">
                <a:moveTo>
                  <a:pt x="0" y="0"/>
                </a:moveTo>
                <a:lnTo>
                  <a:pt x="12700579" y="0"/>
                </a:lnTo>
                <a:lnTo>
                  <a:pt x="12700579" y="2332487"/>
                </a:lnTo>
                <a:lnTo>
                  <a:pt x="0" y="2332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33" r="-5233"/>
            </a:stretch>
          </a:blipFill>
        </p:spPr>
      </p:sp>
      <p:sp>
        <p:nvSpPr>
          <p:cNvPr id="13" name="Freeform 13"/>
          <p:cNvSpPr/>
          <p:nvPr/>
        </p:nvSpPr>
        <p:spPr>
          <a:xfrm rot="-9222491">
            <a:off x="15710944" y="-1140625"/>
            <a:ext cx="3096711" cy="4338650"/>
          </a:xfrm>
          <a:custGeom>
            <a:avLst/>
            <a:gdLst/>
            <a:ahLst/>
            <a:cxnLst/>
            <a:rect l="l" t="t" r="r" b="b"/>
            <a:pathLst>
              <a:path w="3096711" h="4338650">
                <a:moveTo>
                  <a:pt x="0" y="0"/>
                </a:moveTo>
                <a:lnTo>
                  <a:pt x="3096712" y="0"/>
                </a:lnTo>
                <a:lnTo>
                  <a:pt x="3096712" y="4338650"/>
                </a:lnTo>
                <a:lnTo>
                  <a:pt x="0" y="4338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1551947">
            <a:off x="-916674" y="7193520"/>
            <a:ext cx="3096711" cy="4338650"/>
          </a:xfrm>
          <a:custGeom>
            <a:avLst/>
            <a:gdLst/>
            <a:ahLst/>
            <a:cxnLst/>
            <a:rect l="l" t="t" r="r" b="b"/>
            <a:pathLst>
              <a:path w="3096711" h="4338650">
                <a:moveTo>
                  <a:pt x="0" y="0"/>
                </a:moveTo>
                <a:lnTo>
                  <a:pt x="3096711" y="0"/>
                </a:lnTo>
                <a:lnTo>
                  <a:pt x="3096711" y="4338650"/>
                </a:lnTo>
                <a:lnTo>
                  <a:pt x="0" y="4338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809289">
            <a:off x="-823436" y="-1827053"/>
            <a:ext cx="3704272" cy="4876715"/>
          </a:xfrm>
          <a:custGeom>
            <a:avLst/>
            <a:gdLst/>
            <a:ahLst/>
            <a:cxnLst/>
            <a:rect l="l" t="t" r="r" b="b"/>
            <a:pathLst>
              <a:path w="3704272" h="4876715">
                <a:moveTo>
                  <a:pt x="0" y="0"/>
                </a:moveTo>
                <a:lnTo>
                  <a:pt x="3704272" y="0"/>
                </a:lnTo>
                <a:lnTo>
                  <a:pt x="3704272" y="4876715"/>
                </a:lnTo>
                <a:lnTo>
                  <a:pt x="0" y="48767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92359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1209</Words>
  <Application>Microsoft Office PowerPoint</Application>
  <PresentationFormat>Custom</PresentationFormat>
  <Paragraphs>111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Cooper Black</vt:lpstr>
      <vt:lpstr>Calibri</vt:lpstr>
      <vt:lpstr>Crimson Pro Bold</vt:lpstr>
      <vt:lpstr>Wingdings</vt:lpstr>
      <vt:lpstr>Arial (Body)</vt:lpstr>
      <vt:lpstr>Arial</vt:lpstr>
      <vt:lpstr>Crimson Pro</vt:lpstr>
      <vt:lpstr>Californian FB</vt:lpstr>
      <vt:lpstr>Times New Roman</vt:lpstr>
      <vt:lpstr>Was DokrakNP</vt:lpstr>
      <vt:lpstr>Crimson Pro Heavy</vt:lpstr>
      <vt:lpstr>Core Bandi Face</vt:lpstr>
      <vt:lpstr>Tw Cen MT Condensed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Quân Nguyễn Đức</cp:lastModifiedBy>
  <cp:revision>66</cp:revision>
  <dcterms:created xsi:type="dcterms:W3CDTF">2006-08-16T00:00:00Z</dcterms:created>
  <dcterms:modified xsi:type="dcterms:W3CDTF">2023-10-09T01:16:05Z</dcterms:modified>
  <dc:identifier>DAFuyFQRFho</dc:identifier>
</cp:coreProperties>
</file>